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0"/>
  </p:notesMasterIdLst>
  <p:handoutMasterIdLst>
    <p:handoutMasterId r:id="rId31"/>
  </p:handoutMasterIdLst>
  <p:sldIdLst>
    <p:sldId id="256" r:id="rId2"/>
    <p:sldId id="345" r:id="rId3"/>
    <p:sldId id="347" r:id="rId4"/>
    <p:sldId id="408" r:id="rId5"/>
    <p:sldId id="409" r:id="rId6"/>
    <p:sldId id="410" r:id="rId7"/>
    <p:sldId id="411" r:id="rId8"/>
    <p:sldId id="412" r:id="rId9"/>
    <p:sldId id="413" r:id="rId10"/>
    <p:sldId id="414" r:id="rId11"/>
    <p:sldId id="415" r:id="rId12"/>
    <p:sldId id="416" r:id="rId13"/>
    <p:sldId id="417" r:id="rId14"/>
    <p:sldId id="418" r:id="rId15"/>
    <p:sldId id="419" r:id="rId16"/>
    <p:sldId id="420" r:id="rId17"/>
    <p:sldId id="421" r:id="rId18"/>
    <p:sldId id="422" r:id="rId19"/>
    <p:sldId id="423" r:id="rId20"/>
    <p:sldId id="424" r:id="rId21"/>
    <p:sldId id="425" r:id="rId22"/>
    <p:sldId id="426" r:id="rId23"/>
    <p:sldId id="427" r:id="rId24"/>
    <p:sldId id="428" r:id="rId25"/>
    <p:sldId id="429" r:id="rId26"/>
    <p:sldId id="371" r:id="rId27"/>
    <p:sldId id="407" r:id="rId28"/>
    <p:sldId id="332" r:id="rId29"/>
  </p:sldIdLst>
  <p:sldSz cx="9144000" cy="6858000" type="screen4x3"/>
  <p:notesSz cx="6810375" cy="9942513"/>
  <p:defaultTextStyle>
    <a:defPPr>
      <a:defRPr lang="en-US"/>
    </a:defPPr>
    <a:lvl1pPr algn="l" rtl="0" eaLnBrk="0" fontAlgn="base" hangingPunct="0">
      <a:spcBef>
        <a:spcPct val="0"/>
      </a:spcBef>
      <a:spcAft>
        <a:spcPct val="0"/>
      </a:spcAft>
      <a:defRPr sz="2800" u="sng"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u="sng"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u="sng"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u="sng"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u="sng" kern="1200">
        <a:solidFill>
          <a:schemeClr val="tx1"/>
        </a:solidFill>
        <a:latin typeface="Times New Roman" pitchFamily="18" charset="0"/>
        <a:ea typeface="+mn-ea"/>
        <a:cs typeface="+mn-cs"/>
      </a:defRPr>
    </a:lvl5pPr>
    <a:lvl6pPr marL="2286000" algn="l" defTabSz="914400" rtl="0" eaLnBrk="1" latinLnBrk="0" hangingPunct="1">
      <a:defRPr sz="2800" u="sng" kern="1200">
        <a:solidFill>
          <a:schemeClr val="tx1"/>
        </a:solidFill>
        <a:latin typeface="Times New Roman" pitchFamily="18" charset="0"/>
        <a:ea typeface="+mn-ea"/>
        <a:cs typeface="+mn-cs"/>
      </a:defRPr>
    </a:lvl6pPr>
    <a:lvl7pPr marL="2743200" algn="l" defTabSz="914400" rtl="0" eaLnBrk="1" latinLnBrk="0" hangingPunct="1">
      <a:defRPr sz="2800" u="sng" kern="1200">
        <a:solidFill>
          <a:schemeClr val="tx1"/>
        </a:solidFill>
        <a:latin typeface="Times New Roman" pitchFamily="18" charset="0"/>
        <a:ea typeface="+mn-ea"/>
        <a:cs typeface="+mn-cs"/>
      </a:defRPr>
    </a:lvl7pPr>
    <a:lvl8pPr marL="3200400" algn="l" defTabSz="914400" rtl="0" eaLnBrk="1" latinLnBrk="0" hangingPunct="1">
      <a:defRPr sz="2800" u="sng" kern="1200">
        <a:solidFill>
          <a:schemeClr val="tx1"/>
        </a:solidFill>
        <a:latin typeface="Times New Roman" pitchFamily="18" charset="0"/>
        <a:ea typeface="+mn-ea"/>
        <a:cs typeface="+mn-cs"/>
      </a:defRPr>
    </a:lvl8pPr>
    <a:lvl9pPr marL="3657600" algn="l" defTabSz="914400" rtl="0" eaLnBrk="1" latinLnBrk="0" hangingPunct="1">
      <a:defRPr sz="2800" u="sng"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FF9900"/>
    <a:srgbClr val="00CC99"/>
    <a:srgbClr val="000099"/>
    <a:srgbClr val="FF3300"/>
    <a:srgbClr val="660066"/>
    <a:srgbClr val="CCFFFF"/>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30" autoAdjust="0"/>
    <p:restoredTop sz="63585" autoAdjust="0"/>
  </p:normalViewPr>
  <p:slideViewPr>
    <p:cSldViewPr>
      <p:cViewPr>
        <p:scale>
          <a:sx n="67" d="100"/>
          <a:sy n="67" d="100"/>
        </p:scale>
        <p:origin x="-893" y="1478"/>
      </p:cViewPr>
      <p:guideLst>
        <p:guide orient="horz" pos="2160"/>
        <p:guide pos="2880"/>
      </p:guideLst>
    </p:cSldViewPr>
  </p:slideViewPr>
  <p:outlineViewPr>
    <p:cViewPr>
      <p:scale>
        <a:sx n="33" d="100"/>
        <a:sy n="33" d="100"/>
      </p:scale>
      <p:origin x="0" y="2550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994" y="802"/>
      </p:cViewPr>
      <p:guideLst>
        <p:guide orient="horz" pos="3132"/>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2951366" cy="496586"/>
          </a:xfrm>
          <a:prstGeom prst="rect">
            <a:avLst/>
          </a:prstGeom>
          <a:noFill/>
          <a:ln w="9525">
            <a:noFill/>
            <a:miter lim="800000"/>
            <a:headEnd/>
            <a:tailEnd/>
          </a:ln>
          <a:effectLst/>
        </p:spPr>
        <p:txBody>
          <a:bodyPr vert="horz" wrap="square" lIns="95699" tIns="47849" rIns="95699" bIns="47849" numCol="1" anchor="t" anchorCtr="0" compatLnSpc="1">
            <a:prstTxWarp prst="textNoShape">
              <a:avLst/>
            </a:prstTxWarp>
          </a:bodyPr>
          <a:lstStyle>
            <a:lvl1pPr defTabSz="957100">
              <a:defRPr sz="1300" u="none"/>
            </a:lvl1pPr>
          </a:lstStyle>
          <a:p>
            <a:pPr>
              <a:defRPr/>
            </a:pPr>
            <a:endParaRPr lang="en-GB"/>
          </a:p>
        </p:txBody>
      </p:sp>
      <p:sp>
        <p:nvSpPr>
          <p:cNvPr id="179203" name="Rectangle 3"/>
          <p:cNvSpPr>
            <a:spLocks noGrp="1" noChangeArrowheads="1"/>
          </p:cNvSpPr>
          <p:nvPr>
            <p:ph type="dt" sz="quarter" idx="1"/>
          </p:nvPr>
        </p:nvSpPr>
        <p:spPr bwMode="auto">
          <a:xfrm>
            <a:off x="3857487" y="0"/>
            <a:ext cx="2951366" cy="496586"/>
          </a:xfrm>
          <a:prstGeom prst="rect">
            <a:avLst/>
          </a:prstGeom>
          <a:noFill/>
          <a:ln w="9525">
            <a:noFill/>
            <a:miter lim="800000"/>
            <a:headEnd/>
            <a:tailEnd/>
          </a:ln>
          <a:effectLst/>
        </p:spPr>
        <p:txBody>
          <a:bodyPr vert="horz" wrap="square" lIns="95699" tIns="47849" rIns="95699" bIns="47849" numCol="1" anchor="t" anchorCtr="0" compatLnSpc="1">
            <a:prstTxWarp prst="textNoShape">
              <a:avLst/>
            </a:prstTxWarp>
          </a:bodyPr>
          <a:lstStyle>
            <a:lvl1pPr algn="r" defTabSz="957100">
              <a:defRPr sz="1300" u="none"/>
            </a:lvl1pPr>
          </a:lstStyle>
          <a:p>
            <a:pPr>
              <a:defRPr/>
            </a:pPr>
            <a:endParaRPr lang="en-GB"/>
          </a:p>
        </p:txBody>
      </p:sp>
      <p:sp>
        <p:nvSpPr>
          <p:cNvPr id="179204" name="Rectangle 4"/>
          <p:cNvSpPr>
            <a:spLocks noGrp="1" noChangeArrowheads="1"/>
          </p:cNvSpPr>
          <p:nvPr>
            <p:ph type="ftr" sz="quarter" idx="2"/>
          </p:nvPr>
        </p:nvSpPr>
        <p:spPr bwMode="auto">
          <a:xfrm>
            <a:off x="0" y="9444385"/>
            <a:ext cx="2951366" cy="496586"/>
          </a:xfrm>
          <a:prstGeom prst="rect">
            <a:avLst/>
          </a:prstGeom>
          <a:noFill/>
          <a:ln w="9525">
            <a:noFill/>
            <a:miter lim="800000"/>
            <a:headEnd/>
            <a:tailEnd/>
          </a:ln>
          <a:effectLst/>
        </p:spPr>
        <p:txBody>
          <a:bodyPr vert="horz" wrap="square" lIns="95699" tIns="47849" rIns="95699" bIns="47849" numCol="1" anchor="b" anchorCtr="0" compatLnSpc="1">
            <a:prstTxWarp prst="textNoShape">
              <a:avLst/>
            </a:prstTxWarp>
          </a:bodyPr>
          <a:lstStyle>
            <a:lvl1pPr defTabSz="957100">
              <a:defRPr sz="1300" u="none"/>
            </a:lvl1pPr>
          </a:lstStyle>
          <a:p>
            <a:pPr>
              <a:defRPr/>
            </a:pPr>
            <a:endParaRPr lang="en-GB"/>
          </a:p>
        </p:txBody>
      </p:sp>
      <p:sp>
        <p:nvSpPr>
          <p:cNvPr id="179206" name="Rectangle 6"/>
          <p:cNvSpPr>
            <a:spLocks noChangeArrowheads="1"/>
          </p:cNvSpPr>
          <p:nvPr/>
        </p:nvSpPr>
        <p:spPr bwMode="auto">
          <a:xfrm>
            <a:off x="3859010" y="9445928"/>
            <a:ext cx="2951366" cy="496586"/>
          </a:xfrm>
          <a:prstGeom prst="rect">
            <a:avLst/>
          </a:prstGeom>
          <a:noFill/>
          <a:ln w="9525">
            <a:noFill/>
            <a:miter lim="800000"/>
            <a:headEnd/>
            <a:tailEnd/>
          </a:ln>
          <a:effectLst/>
        </p:spPr>
        <p:txBody>
          <a:bodyPr lIns="95699" tIns="47849" rIns="95699" bIns="47849" anchor="b"/>
          <a:lstStyle/>
          <a:p>
            <a:pPr algn="r" defTabSz="957100">
              <a:defRPr/>
            </a:pPr>
            <a:r>
              <a:rPr lang="sl-SI" sz="1500" b="1" u="none" dirty="0">
                <a:solidFill>
                  <a:srgbClr val="000099"/>
                </a:solidFill>
                <a:latin typeface="Tw Cen MT" pitchFamily="34" charset="-18"/>
              </a:rPr>
              <a:t>U2-E1-</a:t>
            </a:r>
            <a:fld id="{59BE6F2F-A80E-4CF2-A216-CA59D1C87EC6}" type="slidenum">
              <a:rPr lang="sl-SI" sz="1500" b="1" u="none">
                <a:solidFill>
                  <a:srgbClr val="000099"/>
                </a:solidFill>
                <a:latin typeface="Tw Cen MT" pitchFamily="34" charset="-18"/>
              </a:rPr>
              <a:pPr algn="r" defTabSz="957100">
                <a:defRPr/>
              </a:pPr>
              <a:t>‹N›</a:t>
            </a:fld>
            <a:endParaRPr lang="sl-SI" sz="1500" b="1" u="none" noProof="1">
              <a:solidFill>
                <a:srgbClr val="000099"/>
              </a:solidFill>
              <a:latin typeface="Tw Cen MT" pitchFamily="34" charset="-18"/>
            </a:endParaRPr>
          </a:p>
        </p:txBody>
      </p:sp>
    </p:spTree>
    <p:extLst>
      <p:ext uri="{BB962C8B-B14F-4D97-AF65-F5344CB8AC3E}">
        <p14:creationId xmlns:p14="http://schemas.microsoft.com/office/powerpoint/2010/main" xmlns="" val="37501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572607" y="4722192"/>
            <a:ext cx="5733691" cy="4473900"/>
          </a:xfrm>
          <a:prstGeom prst="rect">
            <a:avLst/>
          </a:prstGeom>
          <a:noFill/>
          <a:ln w="9525">
            <a:noFill/>
            <a:miter lim="800000"/>
            <a:headEnd/>
            <a:tailEnd/>
          </a:ln>
          <a:effectLst/>
        </p:spPr>
        <p:txBody>
          <a:bodyPr vert="horz" wrap="square" lIns="95699" tIns="47849" rIns="95699" bIns="47849" numCol="1" anchor="t" anchorCtr="0" compatLnSpc="1">
            <a:prstTxWarp prst="textNoShape">
              <a:avLst/>
            </a:prstTxWarp>
          </a:bodyPr>
          <a:lstStyle/>
          <a:p>
            <a:pPr lvl="0"/>
            <a:r>
              <a:rPr lang="en-US" noProof="0" dirty="0" err="1" smtClean="0"/>
              <a:t>Klicken</a:t>
            </a:r>
            <a:r>
              <a:rPr lang="en-US" noProof="0" dirty="0" smtClean="0"/>
              <a:t> </a:t>
            </a:r>
            <a:r>
              <a:rPr lang="en-US" noProof="0" dirty="0" err="1" smtClean="0"/>
              <a:t>Sie</a:t>
            </a:r>
            <a:r>
              <a:rPr lang="en-US" noProof="0" dirty="0" smtClean="0"/>
              <a:t>, um die </a:t>
            </a:r>
            <a:r>
              <a:rPr lang="en-US" noProof="0" dirty="0" err="1" smtClean="0"/>
              <a:t>Formate</a:t>
            </a:r>
            <a:r>
              <a:rPr lang="en-US" noProof="0" dirty="0" smtClean="0"/>
              <a:t> des </a:t>
            </a:r>
            <a:r>
              <a:rPr lang="en-US" noProof="0" dirty="0" err="1" smtClean="0"/>
              <a:t>Vorlagentextes</a:t>
            </a:r>
            <a:r>
              <a:rPr lang="en-US" noProof="0" dirty="0" smtClean="0"/>
              <a:t> </a:t>
            </a:r>
            <a:r>
              <a:rPr lang="en-US" noProof="0" dirty="0" err="1" smtClean="0"/>
              <a:t>zu</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smtClean="0"/>
          </a:p>
        </p:txBody>
      </p:sp>
      <p:sp>
        <p:nvSpPr>
          <p:cNvPr id="23559" name="Rectangle 7"/>
          <p:cNvSpPr>
            <a:spLocks noGrp="1" noChangeArrowheads="1"/>
          </p:cNvSpPr>
          <p:nvPr>
            <p:ph type="sldNum" sz="quarter" idx="5"/>
          </p:nvPr>
        </p:nvSpPr>
        <p:spPr bwMode="auto">
          <a:xfrm>
            <a:off x="2783491" y="9445928"/>
            <a:ext cx="1243394" cy="496586"/>
          </a:xfrm>
          <a:prstGeom prst="rect">
            <a:avLst/>
          </a:prstGeom>
          <a:noFill/>
          <a:ln w="9525">
            <a:noFill/>
            <a:miter lim="800000"/>
            <a:headEnd/>
            <a:tailEnd/>
          </a:ln>
          <a:effectLst/>
        </p:spPr>
        <p:txBody>
          <a:bodyPr vert="horz" wrap="square" lIns="95699" tIns="47849" rIns="95699" bIns="47849" numCol="1" anchor="b" anchorCtr="0" compatLnSpc="1">
            <a:prstTxWarp prst="textNoShape">
              <a:avLst/>
            </a:prstTxWarp>
          </a:bodyPr>
          <a:lstStyle>
            <a:lvl1pPr algn="ctr" defTabSz="957100">
              <a:defRPr sz="1500" b="1" u="none">
                <a:solidFill>
                  <a:srgbClr val="000099"/>
                </a:solidFill>
                <a:latin typeface="Tw Cen MT" pitchFamily="34" charset="-18"/>
              </a:defRPr>
            </a:lvl1pPr>
          </a:lstStyle>
          <a:p>
            <a:pPr>
              <a:defRPr/>
            </a:pPr>
            <a:r>
              <a:rPr lang="sl-SI" smtClean="0"/>
              <a:t>U</a:t>
            </a:r>
            <a:r>
              <a:rPr lang="fr-FR" smtClean="0"/>
              <a:t>1</a:t>
            </a:r>
            <a:r>
              <a:rPr lang="sl-SI" smtClean="0"/>
              <a:t>-E1-</a:t>
            </a:r>
            <a:fld id="{1D5E00BE-1AD6-4148-B919-B0D24337B272}" type="slidenum">
              <a:rPr lang="sl-SI" smtClean="0"/>
              <a:pPr>
                <a:defRPr/>
              </a:pPr>
              <a:t>‹N›</a:t>
            </a:fld>
            <a:endParaRPr lang="sl-SI" noProof="1"/>
          </a:p>
        </p:txBody>
      </p:sp>
    </p:spTree>
    <p:extLst>
      <p:ext uri="{BB962C8B-B14F-4D97-AF65-F5344CB8AC3E}">
        <p14:creationId xmlns:p14="http://schemas.microsoft.com/office/powerpoint/2010/main" xmlns="" val="1980555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w Cen MT" pitchFamily="34" charset="-18"/>
        <a:ea typeface="+mn-ea"/>
        <a:cs typeface="+mn-cs"/>
      </a:defRPr>
    </a:lvl1pPr>
    <a:lvl2pPr marL="457200" algn="l" rtl="0" eaLnBrk="0" fontAlgn="base" hangingPunct="0">
      <a:spcBef>
        <a:spcPct val="30000"/>
      </a:spcBef>
      <a:spcAft>
        <a:spcPct val="0"/>
      </a:spcAft>
      <a:defRPr sz="1200" kern="1200">
        <a:solidFill>
          <a:schemeClr val="tx1"/>
        </a:solidFill>
        <a:latin typeface="Tw Cen MT" pitchFamily="34" charset="-18"/>
        <a:ea typeface="+mn-ea"/>
        <a:cs typeface="+mn-cs"/>
      </a:defRPr>
    </a:lvl2pPr>
    <a:lvl3pPr marL="914400" algn="l" rtl="0" eaLnBrk="0" fontAlgn="base" hangingPunct="0">
      <a:spcBef>
        <a:spcPct val="30000"/>
      </a:spcBef>
      <a:spcAft>
        <a:spcPct val="0"/>
      </a:spcAft>
      <a:defRPr sz="1200" kern="1200">
        <a:solidFill>
          <a:schemeClr val="tx1"/>
        </a:solidFill>
        <a:latin typeface="Tw Cen MT" pitchFamily="34" charset="-18"/>
        <a:ea typeface="+mn-ea"/>
        <a:cs typeface="+mn-cs"/>
      </a:defRPr>
    </a:lvl3pPr>
    <a:lvl4pPr marL="1371600" algn="l" rtl="0" eaLnBrk="0" fontAlgn="base" hangingPunct="0">
      <a:spcBef>
        <a:spcPct val="30000"/>
      </a:spcBef>
      <a:spcAft>
        <a:spcPct val="0"/>
      </a:spcAft>
      <a:defRPr sz="1200" kern="1200">
        <a:solidFill>
          <a:schemeClr val="tx1"/>
        </a:solidFill>
        <a:latin typeface="Tw Cen MT" pitchFamily="34" charset="-18"/>
        <a:ea typeface="+mn-ea"/>
        <a:cs typeface="+mn-cs"/>
      </a:defRPr>
    </a:lvl4pPr>
    <a:lvl5pPr marL="1828800" algn="l" rtl="0" eaLnBrk="0" fontAlgn="base" hangingPunct="0">
      <a:spcBef>
        <a:spcPct val="30000"/>
      </a:spcBef>
      <a:spcAft>
        <a:spcPct val="0"/>
      </a:spcAft>
      <a:defRPr sz="1200" kern="1200">
        <a:solidFill>
          <a:schemeClr val="tx1"/>
        </a:solidFill>
        <a:latin typeface="Tw Cen MT" pitchFamily="34" charset="-1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a:t>
            </a:fld>
            <a:endParaRPr lang="it-IT" noProof="1" smtClean="0">
              <a:latin typeface="Tw Cen MT"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lgn="l" rtl="0">
              <a:lnSpc>
                <a:spcPct val="80000"/>
              </a:lnSpc>
              <a:buFontTx/>
              <a:buNone/>
            </a:pPr>
            <a:r>
              <a:rPr lang="it-IT" b="0" i="0" u="none">
                <a:latin typeface="Arial" charset="0"/>
                <a:cs typeface="Arial" charset="0"/>
              </a:rPr>
              <a:t>Questo materiale formativo è stato certificato secondo le norme </a:t>
            </a:r>
            <a:r>
              <a:rPr lang="it-IT" b="1" i="0" u="none">
                <a:latin typeface="Arial" charset="0"/>
                <a:cs typeface="Arial" charset="0"/>
              </a:rPr>
              <a:t>ECQA – European Certification and Qualification Association.</a:t>
            </a:r>
          </a:p>
          <a:p>
            <a:pPr algn="l" rtl="0">
              <a:lnSpc>
                <a:spcPct val="80000"/>
              </a:lnSpc>
              <a:buFontTx/>
              <a:buNone/>
            </a:pPr>
            <a:endParaRPr lang="it-IT" b="1" dirty="0">
              <a:latin typeface="Arial" charset="0"/>
              <a:cs typeface="Arial" charset="0"/>
            </a:endParaRPr>
          </a:p>
          <a:p>
            <a:pPr algn="l" rtl="0">
              <a:lnSpc>
                <a:spcPct val="80000"/>
              </a:lnSpc>
            </a:pPr>
            <a:r>
              <a:rPr lang="it-IT" b="0" i="0" u="none">
                <a:latin typeface="Arial" panose="020B0604020202020204" pitchFamily="34" charset="0"/>
                <a:cs typeface="Arial" panose="020B0604020202020204" pitchFamily="34" charset="0"/>
              </a:rPr>
              <a:t>Il materiale formativo è stato sviluppato dal consorzio internazionale </a:t>
            </a:r>
            <a:r>
              <a:rPr lang="it-IT" b="1" i="0" u="none">
                <a:latin typeface="Arial" panose="020B0604020202020204" pitchFamily="34" charset="0"/>
                <a:cs typeface="Arial" panose="020B0604020202020204" pitchFamily="34" charset="0"/>
              </a:rPr>
              <a:t>“From Idea to Enterprise”:</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b="1"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RPIC-VIP s.r.o.,</a:t>
            </a:r>
            <a:r>
              <a:rPr lang="it-IT" b="0" i="0" u="none">
                <a:latin typeface="Arial" panose="020B0604020202020204" pitchFamily="34" charset="0"/>
                <a:cs typeface="Arial" panose="020B0604020202020204" pitchFamily="34" charset="0"/>
              </a:rPr>
              <a:t> Repubblica Ceca, </a:t>
            </a:r>
            <a:r>
              <a:rPr lang="it-IT" b="0" i="0" u="none">
                <a:latin typeface="Arial" panose="020B0604020202020204" pitchFamily="34" charset="0"/>
                <a:cs typeface="Arial" panose="020B0604020202020204" pitchFamily="34" charset="0"/>
                <a:hlinkClick r:id="rId3"/>
              </a:rPr>
              <a:t>www.rpic-vip.cz</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ISQ,</a:t>
            </a:r>
            <a:r>
              <a:rPr lang="it-IT" b="0" i="0" u="none">
                <a:latin typeface="Arial" panose="020B0604020202020204" pitchFamily="34" charset="0"/>
                <a:cs typeface="Arial" panose="020B0604020202020204" pitchFamily="34" charset="0"/>
              </a:rPr>
              <a:t> Portogallo, </a:t>
            </a:r>
            <a:r>
              <a:rPr lang="it-IT" b="0" i="0" u="none">
                <a:latin typeface="Arial" panose="020B0604020202020204" pitchFamily="34" charset="0"/>
                <a:cs typeface="Arial" panose="020B0604020202020204" pitchFamily="34" charset="0"/>
                <a:hlinkClick r:id="rId4"/>
              </a:rPr>
              <a:t>www.isq.pt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EUROSUCCESS CONSULTING,</a:t>
            </a:r>
            <a:r>
              <a:rPr lang="it-IT" b="0" i="0" u="none">
                <a:latin typeface="Arial" panose="020B0604020202020204" pitchFamily="34" charset="0"/>
                <a:cs typeface="Arial" panose="020B0604020202020204" pitchFamily="34" charset="0"/>
              </a:rPr>
              <a:t> Cipro, </a:t>
            </a:r>
            <a:r>
              <a:rPr lang="it-IT" b="0" i="0" u="none">
                <a:latin typeface="Arial" panose="020B0604020202020204" pitchFamily="34" charset="0"/>
                <a:cs typeface="Arial" panose="020B0604020202020204" pitchFamily="34" charset="0"/>
                <a:hlinkClick r:id="rId5"/>
              </a:rPr>
              <a:t>www.eurosc.eu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CIRSES,</a:t>
            </a:r>
            <a:r>
              <a:rPr lang="it-IT" b="0" i="0" u="none">
                <a:latin typeface="Arial" panose="020B0604020202020204" pitchFamily="34" charset="0"/>
                <a:cs typeface="Arial" panose="020B0604020202020204" pitchFamily="34" charset="0"/>
              </a:rPr>
              <a:t> Italia, </a:t>
            </a:r>
            <a:r>
              <a:rPr lang="it-IT" b="0" i="0" u="none">
                <a:latin typeface="Arial" panose="020B0604020202020204" pitchFamily="34" charset="0"/>
                <a:cs typeface="Arial" panose="020B0604020202020204" pitchFamily="34" charset="0"/>
                <a:hlinkClick r:id="rId6"/>
              </a:rPr>
              <a:t>www.cirses.it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ISCN Ges.m.b.H,</a:t>
            </a:r>
            <a:r>
              <a:rPr lang="it-IT" b="0" i="0" u="none">
                <a:latin typeface="Arial" panose="020B0604020202020204" pitchFamily="34" charset="0"/>
                <a:cs typeface="Arial" panose="020B0604020202020204" pitchFamily="34" charset="0"/>
              </a:rPr>
              <a:t> Austria, </a:t>
            </a:r>
            <a:r>
              <a:rPr lang="it-IT" b="0" i="0" u="none">
                <a:latin typeface="Arial" panose="020B0604020202020204" pitchFamily="34" charset="0"/>
                <a:cs typeface="Arial" panose="020B0604020202020204" pitchFamily="34" charset="0"/>
                <a:hlinkClick r:id="rId7"/>
              </a:rPr>
              <a:t>www.iscn.com</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European Manufacturing and Innovation Research Association AISBL,</a:t>
            </a:r>
            <a:r>
              <a:rPr lang="it-IT" b="0" i="0" u="none">
                <a:latin typeface="Arial" panose="020B0604020202020204" pitchFamily="34" charset="0"/>
                <a:cs typeface="Arial" panose="020B0604020202020204" pitchFamily="34" charset="0"/>
              </a:rPr>
              <a:t> Belgio/Francia, </a:t>
            </a:r>
            <a:r>
              <a:rPr lang="it-IT" b="0" i="0" u="none">
                <a:latin typeface="Arial" panose="020B0604020202020204" pitchFamily="34" charset="0"/>
                <a:cs typeface="Arial" panose="020B0604020202020204" pitchFamily="34" charset="0"/>
                <a:hlinkClick r:id="rId8"/>
              </a:rPr>
              <a:t>www.emiracle.eu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dirty="0" smtClean="0">
              <a:latin typeface="Arial" panose="020B0604020202020204" pitchFamily="34" charset="0"/>
              <a:cs typeface="Arial" panose="020B0604020202020204" pitchFamily="34" charset="0"/>
            </a:endParaRPr>
          </a:p>
          <a:p>
            <a:pPr algn="l" rtl="0">
              <a:lnSpc>
                <a:spcPct val="80000"/>
              </a:lnSpc>
            </a:pPr>
            <a:r>
              <a:rPr lang="it-IT" b="0" i="0" u="none">
                <a:latin typeface="Arial" panose="020B0604020202020204" pitchFamily="34" charset="0"/>
                <a:cs typeface="Arial" panose="020B0604020202020204" pitchFamily="34" charset="0"/>
              </a:rPr>
              <a:t>Lo sviluppo di questo materiale formativo è stato in parte finanziato dall’UE con: il Programma Leonardo da Vinci 2012-1-CZ1-LEO05-09679.</a:t>
            </a:r>
          </a:p>
          <a:p>
            <a:pPr algn="l" rtl="0">
              <a:lnSpc>
                <a:spcPct val="80000"/>
              </a:lnSpc>
            </a:pPr>
            <a:r>
              <a:rPr lang="it-IT" b="0" i="0" u="none">
                <a:latin typeface="Arial" panose="020B0604020202020204" pitchFamily="34" charset="0"/>
                <a:cs typeface="Arial" panose="020B0604020202020204" pitchFamily="34" charset="0"/>
              </a:rPr>
              <a:t>Questa pubblicazione riflette il punto di vista esclusivo degli autori e la Commissione non può essere ritenuta responsabile di eventuali utilizzi che potrebbero essere fatti delle informazioni ivi contenute. </a:t>
            </a:r>
          </a:p>
          <a:p>
            <a:pPr algn="l" rtl="0">
              <a:lnSpc>
                <a:spcPct val="80000"/>
              </a:lnSpc>
              <a:buFontTx/>
              <a:buNone/>
            </a:pPr>
            <a:endParaRPr lang="it-IT" b="1" dirty="0">
              <a:latin typeface="Arial" charset="0"/>
              <a:cs typeface="Arial" charset="0"/>
            </a:endParaRPr>
          </a:p>
        </p:txBody>
      </p:sp>
    </p:spTree>
    <p:extLst>
      <p:ext uri="{BB962C8B-B14F-4D97-AF65-F5344CB8AC3E}">
        <p14:creationId xmlns:p14="http://schemas.microsoft.com/office/powerpoint/2010/main" xmlns="" val="3557835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rtl="0"/>
            <a:r>
              <a:rPr lang="it-IT" b="0" i="0" u="none" dirty="0"/>
              <a:t>Il trainer discute sui metodi per raggiungere il clima</a:t>
            </a:r>
            <a:r>
              <a:rPr lang="it-IT" b="0" i="0" u="none" baseline="0" dirty="0"/>
              <a:t> creativo.</a:t>
            </a:r>
          </a:p>
          <a:p>
            <a:endParaRPr lang="it-IT" baseline="0" dirty="0" smtClean="0"/>
          </a:p>
          <a:p>
            <a:pPr algn="l" defTabSz="883676" rtl="0">
              <a:defRPr/>
            </a:pPr>
            <a:r>
              <a:rPr lang="it-IT" b="0" i="0" u="none" dirty="0"/>
              <a:t>Lo sviluppo sistematico dei cinque pilastri consente alla vostra azienda di evolversi dinamicamente pur essendo ancora sotto controllo. Riuscirete a inibire i freni dello sviluppo e i difetti nascosti. Avrete il coraggio di affrontare problemi in attesa da troppo tempo e di cominciare a costruire il valore continuo per la vostra azienda.</a:t>
            </a:r>
          </a:p>
          <a:p>
            <a:endParaRPr lang="it-IT" dirty="0" smtClean="0"/>
          </a:p>
          <a:p>
            <a:pPr algn="l" rtl="0"/>
            <a:r>
              <a:rPr lang="it-IT" b="0" i="0" u="none" dirty="0"/>
              <a:t>I cinque pilastri non sono separati tra loro, ma organicamente connessi l’uno all’altro. Un problema parziale in genere coinvolge più pilastri. Come parte dei pilastri abbiamo definito anche le priorità di sviluppo che dovrebbero essere rivolte a un imprenditore.</a:t>
            </a:r>
            <a:endParaRPr lang="it-IT" dirty="0"/>
          </a:p>
          <a:p>
            <a:endParaRPr lang="it-IT" dirty="0"/>
          </a:p>
          <a:p>
            <a:pPr algn="l" rtl="0"/>
            <a:r>
              <a:rPr lang="it-IT" b="1" i="0" u="none" dirty="0"/>
              <a:t>CINQUE PILASTRI PER LO SVILUPPO DELLE AZIENDE IN EQUILIBRIO</a:t>
            </a:r>
            <a:r>
              <a:rPr lang="it-IT" b="0" i="0" u="none" dirty="0"/>
              <a:t> </a:t>
            </a:r>
            <a:r>
              <a:rPr lang="it-IT" dirty="0"/>
              <a:t/>
            </a:r>
            <a:br>
              <a:rPr lang="it-IT" dirty="0"/>
            </a:br>
            <a:r>
              <a:rPr lang="it-IT" b="0" i="0" u="none" dirty="0"/>
              <a:t>L’azienda deve essere saldamente costruita sui pilastri. È importante che siano in equilibrio. Un pilastro non sufficientemente sviluppato funge da freno allo sviluppo, il pilastro “imperfetto” può far crollare tutto l’edificio. Se le finanze di un’azienda navigano in cattive acque, l’azienda non si svilupperà e se ha problemi di liquidità, può anche fallire. L’azienda, che i dipendenti top lasciano per poi essere rimpiazzati da soggetti mediocri, scarsamente motivati, stagnerà di sicuro. E se l’azienda non ha un’idea chiara del perché esiste e del traguardo che si è prefissata, sarà difficile applicare una qualche dinamica.</a:t>
            </a:r>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10</a:t>
            </a:fld>
            <a:endParaRPr lang="it-IT" noProof="1" smtClean="0">
              <a:latin typeface="Tw Cen MT" pitchFamily="34" charset="0"/>
            </a:endParaRPr>
          </a:p>
        </p:txBody>
      </p:sp>
    </p:spTree>
    <p:extLst>
      <p:ext uri="{BB962C8B-B14F-4D97-AF65-F5344CB8AC3E}">
        <p14:creationId xmlns:p14="http://schemas.microsoft.com/office/powerpoint/2010/main" xmlns="" val="299900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defTabSz="883676" rtl="0">
              <a:defRPr/>
            </a:pPr>
            <a:r>
              <a:rPr lang="it-IT" b="0" i="0" u="none" dirty="0"/>
              <a:t>Il trainer discute sui metodi per raggiungere il clima</a:t>
            </a:r>
            <a:r>
              <a:rPr lang="it-IT" b="0" i="0" u="none" baseline="0" dirty="0"/>
              <a:t> creativo.</a:t>
            </a:r>
          </a:p>
          <a:p>
            <a:endParaRPr lang="it-IT" b="1" dirty="0"/>
          </a:p>
          <a:p>
            <a:pPr algn="l" rtl="0"/>
            <a:r>
              <a:rPr lang="it-IT" b="1" i="0" u="none" dirty="0" smtClean="0"/>
              <a:t>RIMUOVETE GLI OSTACOLI AL VOSTRO SVILUPPO</a:t>
            </a:r>
            <a:endParaRPr lang="it-IT" dirty="0" smtClean="0"/>
          </a:p>
          <a:p>
            <a:pPr algn="l" rtl="0"/>
            <a:r>
              <a:rPr lang="it-IT" b="0" i="0" u="none" dirty="0" smtClean="0"/>
              <a:t>Ciò vuol dire che dovete concentrarvi su cosa è importante in questo momento e in questa situazione. L’esistenza di un piano o una vision a lungo termine vi aiuterà a fare le scelte migliori e a definire meglio le priorità nel vostro calendario. E spetta a voi concentrarvi sui pilastri con il maggior numero di punti deboli. </a:t>
            </a:r>
            <a:r>
              <a:rPr lang="it-IT" dirty="0" smtClean="0"/>
              <a:t/>
            </a:r>
            <a:br>
              <a:rPr lang="it-IT" dirty="0" smtClean="0"/>
            </a:br>
            <a:r>
              <a:rPr lang="it-IT" b="0" i="0" u="none" dirty="0" smtClean="0"/>
              <a:t>Poiché l’azienda non è indebolita dalla situazione globale, ma principalmente da problemi non risolti nei punti cardine dell’azienda.</a:t>
            </a:r>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11</a:t>
            </a:fld>
            <a:endParaRPr lang="it-IT" noProof="1" smtClean="0">
              <a:latin typeface="Tw Cen MT" pitchFamily="34" charset="0"/>
            </a:endParaRPr>
          </a:p>
        </p:txBody>
      </p:sp>
    </p:spTree>
    <p:extLst>
      <p:ext uri="{BB962C8B-B14F-4D97-AF65-F5344CB8AC3E}">
        <p14:creationId xmlns:p14="http://schemas.microsoft.com/office/powerpoint/2010/main" xmlns="" val="3365041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572607" y="4539208"/>
            <a:ext cx="5733691" cy="4473900"/>
          </a:xfrm>
        </p:spPr>
        <p:txBody>
          <a:bodyPr>
            <a:noAutofit/>
          </a:bodyPr>
          <a:lstStyle/>
          <a:p>
            <a:pPr algn="l" defTabSz="883676" rtl="0">
              <a:defRPr/>
            </a:pPr>
            <a:r>
              <a:rPr lang="it-IT" sz="1100" b="0" i="0" u="none" dirty="0"/>
              <a:t>Il trainer discute sui metodi per raggiungere il clima</a:t>
            </a:r>
            <a:r>
              <a:rPr lang="it-IT" sz="1100" b="0" i="0" u="none" baseline="0" dirty="0"/>
              <a:t> creativo.</a:t>
            </a:r>
          </a:p>
          <a:p>
            <a:endParaRPr lang="it-IT" sz="1100" b="1" dirty="0"/>
          </a:p>
          <a:p>
            <a:pPr algn="l" rtl="0"/>
            <a:r>
              <a:rPr lang="it-IT" sz="1100" b="1" i="0" u="none" dirty="0"/>
              <a:t>A COSA ASSOMIGLIA UN’AZIENDA PERMANENTEMENTE CREATIVA?</a:t>
            </a:r>
            <a:r>
              <a:rPr lang="it-IT" sz="1100" b="0" i="0" u="none" dirty="0"/>
              <a:t> </a:t>
            </a:r>
            <a:endParaRPr lang="it-IT" sz="1100" b="1" i="1" dirty="0"/>
          </a:p>
          <a:p>
            <a:pPr algn="l" rtl="0"/>
            <a:r>
              <a:rPr lang="it-IT" sz="1100" b="1" i="1" dirty="0"/>
              <a:t/>
            </a:r>
            <a:br>
              <a:rPr lang="it-IT" sz="1100" b="1" i="1" dirty="0"/>
            </a:br>
            <a:r>
              <a:rPr lang="it-IT" sz="1100" b="0" i="0" u="none" dirty="0"/>
              <a:t>All’interno dell’azienda c’è un ambiente per l’applicazione del capitale intellettuale e </a:t>
            </a:r>
            <a:r>
              <a:rPr lang="it-IT" sz="1100" b="0" i="0" u="none" dirty="0" smtClean="0"/>
              <a:t>potenziale</a:t>
            </a:r>
            <a:r>
              <a:rPr lang="it-IT" sz="1100" b="0" i="0" u="none" baseline="0" dirty="0" smtClean="0"/>
              <a:t> dei</a:t>
            </a:r>
            <a:r>
              <a:rPr lang="it-IT" sz="1100" b="0" i="0" u="none" dirty="0" smtClean="0"/>
              <a:t> </a:t>
            </a:r>
            <a:r>
              <a:rPr lang="it-IT" sz="1100" b="0" i="0" u="none" dirty="0"/>
              <a:t>dipendenti. Dovrebbe esserci una comunicazione biunivoca tra i dipendenti a tutti i livelli, informazioni e ispirazione reciproca, disponibilità al </a:t>
            </a:r>
            <a:r>
              <a:rPr lang="it-IT" sz="1100" b="0" i="0" u="none" dirty="0" err="1"/>
              <a:t>problem-solving</a:t>
            </a:r>
            <a:r>
              <a:rPr lang="it-IT" sz="1100" b="0" i="0" u="none" dirty="0"/>
              <a:t> e alla responsabilità. </a:t>
            </a:r>
            <a:r>
              <a:rPr lang="it-IT" sz="1100" dirty="0"/>
              <a:t/>
            </a:r>
            <a:br>
              <a:rPr lang="it-IT" sz="1100" dirty="0"/>
            </a:br>
            <a:r>
              <a:rPr lang="it-IT" sz="1100" dirty="0"/>
              <a:t/>
            </a:r>
            <a:br>
              <a:rPr lang="it-IT" sz="1100" dirty="0"/>
            </a:br>
            <a:r>
              <a:rPr lang="it-IT" sz="1100" b="0" i="0" u="none" dirty="0"/>
              <a:t>È molto meglio apportare piccoli cambiamenti piuttosto che stancarsi ad inventare soluzioni geniali che saranno eventualmente implementate solo parzialmente o per niente implementate. I piccoli cambiamenti possono essere meglio adattati, sono più facili da realizzare e vedrete i risultati immediatamente. - </a:t>
            </a:r>
            <a:r>
              <a:rPr lang="it-IT" sz="1100" b="0" i="0" u="none" cap="all" dirty="0"/>
              <a:t>Un cambiamento riuscito è quello che realizza il cambiamento prima della CONCORRENZA.</a:t>
            </a:r>
            <a:endParaRPr lang="it-IT" sz="1100" dirty="0"/>
          </a:p>
          <a:p>
            <a:pPr algn="l" rtl="0"/>
            <a:r>
              <a:rPr lang="it-IT" sz="1100" b="0" i="0" u="none" dirty="0"/>
              <a:t>Adesso la concorrenza funge da fonte di idee e </a:t>
            </a:r>
            <a:r>
              <a:rPr lang="it-IT" sz="1100" b="0" i="0" u="none" dirty="0" smtClean="0"/>
              <a:t>da racconti che</a:t>
            </a:r>
            <a:r>
              <a:rPr lang="it-IT" sz="1100" b="0" i="0" u="none" baseline="0" dirty="0" smtClean="0"/>
              <a:t> ammoniscono</a:t>
            </a:r>
            <a:r>
              <a:rPr lang="it-IT" sz="1100" b="0" i="0" u="none" dirty="0" smtClean="0"/>
              <a:t>. </a:t>
            </a:r>
            <a:r>
              <a:rPr lang="it-IT" sz="1100" b="0" i="0" u="none" dirty="0"/>
              <a:t>I clienti confrontano la vostra offerta con la vostra concorrenza e prendono decisioni secondo i parametri che sono importanti per loro. Se sapete chi sono e se ottenete un vantaggio su di loro, avete vinto. </a:t>
            </a:r>
          </a:p>
          <a:p>
            <a:pPr algn="l" rtl="0"/>
            <a:r>
              <a:rPr lang="it-IT" sz="1100" b="0" i="0" u="none" dirty="0"/>
              <a:t>Perché la vostra azienda migliori giorno dopo giorno, è necessario applicare una dinamica interna. Non è sufficiente implementare ogni cambiamento. È necessario cambiare la percezione del lavoro degli imprenditori, arrestare il lavoro PER un’azienda e cominciare a lavorare SULL’azienda. </a:t>
            </a:r>
          </a:p>
          <a:p>
            <a:pPr algn="l" rtl="0"/>
            <a:r>
              <a:rPr lang="it-IT" sz="1100" dirty="0"/>
              <a:t/>
            </a:r>
            <a:br>
              <a:rPr lang="it-IT" sz="1100" dirty="0"/>
            </a:br>
            <a:r>
              <a:rPr lang="it-IT" sz="1100" b="0" i="0" u="none" dirty="0"/>
              <a:t>Apportare dinamica all’azienda e implementare un processo di miglioramento continuo </a:t>
            </a:r>
            <a:r>
              <a:rPr lang="it-IT" sz="1100" b="0" i="0" u="none" dirty="0" smtClean="0"/>
              <a:t>è qualcosa che </a:t>
            </a:r>
            <a:r>
              <a:rPr lang="it-IT" sz="1100" b="0" i="0" u="none" dirty="0"/>
              <a:t>l’imprenditore non può gestire da solo. </a:t>
            </a:r>
            <a:r>
              <a:rPr lang="it-IT" sz="1100" b="0" i="0" u="none" dirty="0" smtClean="0"/>
              <a:t>Finirà per esaurire subito energie ed entusiasmo. </a:t>
            </a:r>
            <a:r>
              <a:rPr lang="it-IT" sz="1100" b="0" i="0" u="none" dirty="0"/>
              <a:t>Deve impegnare i suoi dipendenti, fornitori e clienti. </a:t>
            </a:r>
          </a:p>
          <a:p>
            <a:pPr algn="l" rtl="0"/>
            <a:r>
              <a:rPr lang="it-IT" sz="1100" b="0" i="0" u="none" dirty="0"/>
              <a:t>È necessario realizzare il potenziale creativo delle persone nell’azienda e all’esterno e l’introduzione di strumenti per aiutare ciascuno di essi può contribuire all’obiettivo comune. L’azienda, che è in movimento, </a:t>
            </a:r>
            <a:r>
              <a:rPr lang="it-IT" sz="1100" b="0" i="0" u="none" dirty="0" smtClean="0"/>
              <a:t>è quella che non si limita a riprodurre di </a:t>
            </a:r>
            <a:r>
              <a:rPr lang="it-IT" sz="1100" b="0" i="0" u="none" dirty="0"/>
              <a:t>mese in mese, </a:t>
            </a:r>
            <a:r>
              <a:rPr lang="it-IT" sz="1100" b="0" i="0" u="none" dirty="0" smtClean="0"/>
              <a:t>ma che migliora </a:t>
            </a:r>
            <a:r>
              <a:rPr lang="it-IT" sz="1100" b="0" i="0" u="none" dirty="0"/>
              <a:t>giorno dopo giorno i suoi processi, il servizio alla clientela e la qualità dei prodotti e dei servizi. Di conseguenza, la quota di mercato sarà maggiore, così come il turnover e i profitti.</a:t>
            </a:r>
          </a:p>
          <a:p>
            <a:pPr algn="l" rtl="0"/>
            <a:r>
              <a:rPr lang="it-IT" sz="1100" b="0" i="0" u="none" dirty="0"/>
              <a:t> </a:t>
            </a:r>
          </a:p>
          <a:p>
            <a:pPr algn="l" rtl="0"/>
            <a:r>
              <a:rPr lang="it-IT" sz="1100" b="0" i="0" u="none" dirty="0"/>
              <a:t> </a:t>
            </a:r>
          </a:p>
          <a:p>
            <a:pPr algn="l" rtl="0" fontAlgn="base"/>
            <a:endParaRPr lang="it-IT" sz="1100" dirty="0"/>
          </a:p>
          <a:p>
            <a:pPr algn="l" rtl="0" fontAlgn="base"/>
            <a:endParaRPr lang="it-IT" sz="1100" dirty="0"/>
          </a:p>
          <a:p>
            <a:endParaRPr lang="it-IT" sz="1100"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12</a:t>
            </a:fld>
            <a:endParaRPr lang="it-IT" noProof="1" smtClean="0">
              <a:latin typeface="Tw Cen MT" pitchFamily="34" charset="0"/>
            </a:endParaRPr>
          </a:p>
        </p:txBody>
      </p:sp>
    </p:spTree>
    <p:extLst>
      <p:ext uri="{BB962C8B-B14F-4D97-AF65-F5344CB8AC3E}">
        <p14:creationId xmlns:p14="http://schemas.microsoft.com/office/powerpoint/2010/main" xmlns="" val="106439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Autofit/>
          </a:bodyPr>
          <a:lstStyle/>
          <a:p>
            <a:pPr algn="l" rtl="0"/>
            <a:r>
              <a:rPr lang="it-IT" sz="1100" b="0" i="0" u="none" dirty="0"/>
              <a:t>Il trainer descrive cos’è un team e quali sono le sue caratteristiche.</a:t>
            </a:r>
          </a:p>
          <a:p>
            <a:endParaRPr lang="it-IT" sz="1100" dirty="0"/>
          </a:p>
          <a:p>
            <a:pPr algn="l" rtl="0"/>
            <a:r>
              <a:rPr lang="it-IT" sz="1100" b="1" i="0" u="none" dirty="0"/>
              <a:t>“I termini “un gruppo” e </a:t>
            </a:r>
            <a:r>
              <a:rPr lang="it-IT" sz="1100" b="1" i="0" u="none" dirty="0" smtClean="0"/>
              <a:t>“un team/un team” </a:t>
            </a:r>
            <a:r>
              <a:rPr lang="it-IT" sz="1100" b="1" i="0" u="none" dirty="0"/>
              <a:t>non sono identici ed è importante differenziarli.</a:t>
            </a:r>
            <a:r>
              <a:rPr lang="it-IT" sz="1100" b="0" i="0" u="none" dirty="0"/>
              <a:t> </a:t>
            </a:r>
            <a:r>
              <a:rPr lang="it-IT" sz="1100" b="1" i="0" u="none" dirty="0"/>
              <a:t>Nonostante il fatto che entrambi i termini siano concreti e li comprendiamo bene, non è così semplice descriverli, esprimere ciò che significano.</a:t>
            </a:r>
            <a:r>
              <a:rPr lang="it-IT" sz="1100" b="0" i="0" u="none" dirty="0"/>
              <a:t> </a:t>
            </a:r>
            <a:r>
              <a:rPr lang="it-IT" sz="1100" b="1" i="0" u="none" dirty="0"/>
              <a:t>Come con molti altri termini, una singola definizione non è sufficiente.</a:t>
            </a:r>
            <a:endParaRPr lang="it-IT" sz="1100" b="1" dirty="0"/>
          </a:p>
          <a:p>
            <a:pPr algn="l" rtl="0"/>
            <a:r>
              <a:rPr lang="it-IT" sz="1100" b="1" i="0" u="none" dirty="0"/>
              <a:t>La parola “gruppo” (“</a:t>
            </a:r>
            <a:r>
              <a:rPr lang="it-IT" sz="1100" b="1" i="0" u="none" dirty="0" err="1"/>
              <a:t>groupe</a:t>
            </a:r>
            <a:r>
              <a:rPr lang="it-IT" sz="1100" b="1" i="0" u="none" dirty="0"/>
              <a:t>” in francese, “</a:t>
            </a:r>
            <a:r>
              <a:rPr lang="it-IT" sz="1100" b="1" i="0" u="none" dirty="0" err="1"/>
              <a:t>group</a:t>
            </a:r>
            <a:r>
              <a:rPr lang="it-IT" sz="1100" b="1" i="0" u="none" dirty="0"/>
              <a:t>” in inglese) è di origine tedesca.</a:t>
            </a:r>
            <a:r>
              <a:rPr lang="it-IT" sz="1100" b="0" i="0" u="none" dirty="0"/>
              <a:t> </a:t>
            </a:r>
            <a:r>
              <a:rPr lang="it-IT" sz="1100" b="1" i="0" u="none" dirty="0"/>
              <a:t>“</a:t>
            </a:r>
            <a:r>
              <a:rPr lang="it-IT" sz="1100" b="1" i="0" u="none" dirty="0" err="1"/>
              <a:t>Die</a:t>
            </a:r>
            <a:r>
              <a:rPr lang="it-IT" sz="1100" b="1" i="0" u="none" dirty="0"/>
              <a:t> </a:t>
            </a:r>
            <a:r>
              <a:rPr lang="it-IT" sz="1100" b="1" i="0" u="none" dirty="0" err="1"/>
              <a:t>Gruppe</a:t>
            </a:r>
            <a:r>
              <a:rPr lang="it-IT" sz="1100" b="1" i="0" u="none" dirty="0"/>
              <a:t>“ indica un mucchio, una massa, una truppa, un fascio, una borsa (piena di soldi).</a:t>
            </a:r>
            <a:r>
              <a:rPr lang="it-IT" sz="1100" b="0" i="0" u="none" dirty="0"/>
              <a:t> </a:t>
            </a:r>
            <a:r>
              <a:rPr lang="it-IT" sz="1100" b="1" i="0" u="none" dirty="0"/>
              <a:t>Tutte queste parole creano un’immagine di un certo numero di cose o persone insieme - niente di più.</a:t>
            </a:r>
            <a:r>
              <a:rPr lang="it-IT" sz="1100" b="0" i="0" u="none" dirty="0"/>
              <a:t> </a:t>
            </a:r>
            <a:r>
              <a:rPr lang="it-IT" sz="1100" b="1" i="0" u="none" dirty="0"/>
              <a:t>Un gruppo è, quindi, un’etichetta che possiamo applicare a una configurazione, una raccolta di qualche tipo”.</a:t>
            </a:r>
          </a:p>
          <a:p>
            <a:pPr algn="l" rtl="0"/>
            <a:r>
              <a:rPr lang="it-IT" sz="1100" b="0" i="0" u="none" dirty="0"/>
              <a:t> </a:t>
            </a:r>
            <a:endParaRPr lang="it-IT" sz="1100" dirty="0"/>
          </a:p>
          <a:p>
            <a:pPr algn="l" rtl="0"/>
            <a:r>
              <a:rPr lang="it-IT" sz="1100" b="0" i="0" u="none" dirty="0"/>
              <a:t> </a:t>
            </a:r>
            <a:endParaRPr lang="it-IT" sz="1100" dirty="0"/>
          </a:p>
          <a:p>
            <a:pPr algn="l" rtl="0"/>
            <a:r>
              <a:rPr lang="it-IT" sz="1100" b="0" i="0" u="none" dirty="0"/>
              <a:t>“Il termine </a:t>
            </a:r>
            <a:r>
              <a:rPr lang="it-IT" sz="1100" b="0" i="0" u="none" dirty="0" smtClean="0"/>
              <a:t>“team/squadra</a:t>
            </a:r>
            <a:r>
              <a:rPr lang="it-IT" sz="1100" b="0" i="0" u="none" dirty="0"/>
              <a:t>” è utilizzato quasi liberamente, a volte con il significato di “uomini” o “un plotone”, altre volte come sinonimo di “gruppo”. La differenza può essere illustrata come segue”:</a:t>
            </a:r>
            <a:endParaRPr lang="it-IT" sz="1100" dirty="0"/>
          </a:p>
          <a:p>
            <a:pPr algn="l" rtl="0"/>
            <a:r>
              <a:rPr lang="it-IT" sz="1100" b="0" i="0" u="none" dirty="0"/>
              <a:t> </a:t>
            </a:r>
            <a:endParaRPr lang="it-IT" sz="1100" dirty="0"/>
          </a:p>
          <a:p>
            <a:pPr algn="l" rtl="0"/>
            <a:r>
              <a:rPr lang="it-IT" sz="1100" b="0" i="0" u="none" dirty="0"/>
              <a:t> - I finalisti di quest’anno della gara canora Superstar erano un gruppo anche se si vantavano di essere </a:t>
            </a:r>
            <a:r>
              <a:rPr lang="it-IT" sz="1100" b="0" i="0" u="none" dirty="0" smtClean="0"/>
              <a:t>un team </a:t>
            </a:r>
            <a:r>
              <a:rPr lang="it-IT" sz="1100" b="0" i="0" u="none" dirty="0"/>
              <a:t>e cantavano canzoni insieme. Erano un gruppo di persone che si trovava nello stesso posto nello stesso momento legate dallo stesso compito - tutti loro dovevano cantare. Anche il loro obiettivo era lo stesso - tutti volevano vincere. Ma solo come un singolo.</a:t>
            </a:r>
            <a:endParaRPr lang="it-IT" sz="1100" dirty="0"/>
          </a:p>
          <a:p>
            <a:pPr algn="l" rtl="0"/>
            <a:r>
              <a:rPr lang="it-IT" sz="1100" b="0" i="0" u="none" dirty="0"/>
              <a:t>  </a:t>
            </a:r>
            <a:endParaRPr lang="it-IT" sz="1100" dirty="0"/>
          </a:p>
          <a:p>
            <a:pPr algn="l" rtl="0"/>
            <a:r>
              <a:rPr lang="it-IT" sz="1100" b="0" i="0" u="none" dirty="0"/>
              <a:t>- Un esempio di un lavoro di </a:t>
            </a:r>
            <a:r>
              <a:rPr lang="it-IT" sz="1100" b="0" i="0" u="none" dirty="0" smtClean="0"/>
              <a:t>un team </a:t>
            </a:r>
            <a:r>
              <a:rPr lang="it-IT" sz="1100" b="0" i="0" u="none" dirty="0"/>
              <a:t>efficiente è l’equipaggio di un aereo che vola da Toronto a Praga. Sono legati dallo stesso compito e obiettivo: arrivare a Praga puntuali e salvi.</a:t>
            </a:r>
            <a:endParaRPr lang="it-IT" sz="1100" dirty="0"/>
          </a:p>
          <a:p>
            <a:pPr algn="l" rtl="0"/>
            <a:r>
              <a:rPr lang="it-IT" sz="1100" b="0" i="0" u="none" dirty="0"/>
              <a:t> </a:t>
            </a:r>
            <a:endParaRPr lang="it-IT" sz="1100" dirty="0"/>
          </a:p>
          <a:p>
            <a:pPr algn="l" rtl="0"/>
            <a:r>
              <a:rPr lang="it-IT" sz="1100" dirty="0"/>
              <a:t/>
            </a:r>
            <a:br>
              <a:rPr lang="it-IT" sz="1100" dirty="0"/>
            </a:br>
            <a:endParaRPr lang="it-IT" sz="1100"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13</a:t>
            </a:fld>
            <a:endParaRPr lang="it-IT" noProof="1" smtClean="0">
              <a:latin typeface="Tw Cen MT" pitchFamily="34" charset="0"/>
            </a:endParaRPr>
          </a:p>
        </p:txBody>
      </p:sp>
    </p:spTree>
    <p:extLst>
      <p:ext uri="{BB962C8B-B14F-4D97-AF65-F5344CB8AC3E}">
        <p14:creationId xmlns:p14="http://schemas.microsoft.com/office/powerpoint/2010/main" xmlns="" val="48543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rtl="0"/>
            <a:r>
              <a:rPr lang="it-IT" b="0" i="0" u="none" dirty="0"/>
              <a:t>“Un gruppo - a differenza di </a:t>
            </a:r>
            <a:r>
              <a:rPr lang="it-IT" b="0" i="0" u="none" dirty="0" smtClean="0"/>
              <a:t>un team </a:t>
            </a:r>
            <a:r>
              <a:rPr lang="it-IT" b="0" i="0" u="none" dirty="0"/>
              <a:t>- manca di: una volontà comune di raggiungere qualcosa, un’interazione intensa, un’intensità di connessione tra i soggetti del gruppo, un’esperienza che consiste nel superare le difficoltà insieme, valori comuni, il sentimento di appartenenza, il sentimento del “noi”.</a:t>
            </a:r>
            <a:endParaRPr lang="it-IT" dirty="0"/>
          </a:p>
          <a:p>
            <a:pPr algn="l" rtl="0"/>
            <a:r>
              <a:rPr lang="it-IT" b="0" i="0" u="none" dirty="0"/>
              <a:t> </a:t>
            </a:r>
            <a:endParaRPr lang="it-IT" dirty="0"/>
          </a:p>
          <a:p>
            <a:pPr algn="l" rtl="0"/>
            <a:r>
              <a:rPr lang="it-IT" b="0" i="0" u="none" dirty="0"/>
              <a:t>“</a:t>
            </a:r>
            <a:r>
              <a:rPr lang="it-IT" b="0" i="0" u="none" dirty="0" smtClean="0"/>
              <a:t>Un team </a:t>
            </a:r>
            <a:r>
              <a:rPr lang="it-IT" b="0" i="0" u="none" dirty="0"/>
              <a:t>che funziona è una cosa bellissima, ma non semplice. Innanzitutto, ogni </a:t>
            </a:r>
            <a:r>
              <a:rPr lang="it-IT" b="0" i="0" u="none" dirty="0" smtClean="0"/>
              <a:t>team </a:t>
            </a:r>
            <a:r>
              <a:rPr lang="it-IT" b="0" i="0" u="none" dirty="0"/>
              <a:t>è solo gruppo, </a:t>
            </a:r>
            <a:r>
              <a:rPr lang="it-IT" b="0" i="0" u="none" dirty="0" smtClean="0"/>
              <a:t>un team </a:t>
            </a:r>
            <a:r>
              <a:rPr lang="it-IT" b="0" i="0" u="none" dirty="0"/>
              <a:t>si forma gradualmente. Le squadre hanno un numero di caratteristiche comune anche se a diversi gradi”.</a:t>
            </a:r>
          </a:p>
          <a:p>
            <a:endParaRPr lang="it-IT" dirty="0"/>
          </a:p>
          <a:p>
            <a:pPr algn="l" defTabSz="883676" rtl="0">
              <a:defRPr/>
            </a:pPr>
            <a:r>
              <a:rPr lang="it-IT" b="1" i="0" u="none" dirty="0"/>
              <a:t>“Un gruppo senza le suddette caratteristiche è solo un gruppo, non </a:t>
            </a:r>
            <a:r>
              <a:rPr lang="it-IT" b="1" i="0" u="none" dirty="0" smtClean="0"/>
              <a:t>un team.</a:t>
            </a:r>
            <a:r>
              <a:rPr lang="it-IT" b="0" i="0" u="none" dirty="0" smtClean="0"/>
              <a:t> </a:t>
            </a:r>
            <a:r>
              <a:rPr lang="it-IT" b="1" i="0" u="none" dirty="0"/>
              <a:t>Ogni squadra deve dedicare tempo al proprio sviluppo”.</a:t>
            </a:r>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14</a:t>
            </a:fld>
            <a:endParaRPr lang="it-IT" noProof="1" smtClean="0">
              <a:latin typeface="Tw Cen MT" pitchFamily="34" charset="0"/>
            </a:endParaRPr>
          </a:p>
        </p:txBody>
      </p:sp>
    </p:spTree>
    <p:extLst>
      <p:ext uri="{BB962C8B-B14F-4D97-AF65-F5344CB8AC3E}">
        <p14:creationId xmlns:p14="http://schemas.microsoft.com/office/powerpoint/2010/main" xmlns="" val="4232847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rtl="0"/>
            <a:r>
              <a:rPr lang="it-IT" b="0" i="0" u="none" dirty="0"/>
              <a:t>Il trainer presenta delle tipologie di squadra:</a:t>
            </a:r>
          </a:p>
          <a:p>
            <a:endParaRPr lang="it-IT" dirty="0"/>
          </a:p>
          <a:p>
            <a:pPr algn="l" rtl="0"/>
            <a:r>
              <a:rPr lang="it-IT" b="1" dirty="0"/>
              <a:t/>
            </a:r>
            <a:br>
              <a:rPr lang="it-IT" b="1" dirty="0"/>
            </a:br>
            <a:r>
              <a:rPr lang="it-IT" b="1" i="0" u="none" dirty="0"/>
              <a:t>“Esistono diversi tipi di </a:t>
            </a:r>
            <a:r>
              <a:rPr lang="it-IT" b="1" i="0" u="none" dirty="0" smtClean="0"/>
              <a:t>team.</a:t>
            </a:r>
            <a:r>
              <a:rPr lang="it-IT" b="0" i="0" u="none" dirty="0" smtClean="0"/>
              <a:t> </a:t>
            </a:r>
            <a:r>
              <a:rPr lang="it-IT" b="1" i="0" u="none" dirty="0" smtClean="0"/>
              <a:t>I team all'interno </a:t>
            </a:r>
            <a:r>
              <a:rPr lang="it-IT" b="1" i="0" u="none" dirty="0"/>
              <a:t>delle organizzazioni possono appartenere a diverse categorie.</a:t>
            </a:r>
            <a:r>
              <a:rPr lang="it-IT" b="0" i="0" u="none" dirty="0"/>
              <a:t> </a:t>
            </a:r>
            <a:r>
              <a:rPr lang="it-IT" b="1" i="0" u="none" dirty="0"/>
              <a:t>Varia anche la durata dell’esistenza di </a:t>
            </a:r>
            <a:r>
              <a:rPr lang="it-IT" b="1" i="0" u="none" dirty="0" smtClean="0"/>
              <a:t>un team </a:t>
            </a:r>
            <a:r>
              <a:rPr lang="it-IT" b="1" i="0" u="none" dirty="0"/>
              <a:t>(può essere limitata nel tempo o illimitata).</a:t>
            </a:r>
            <a:r>
              <a:rPr lang="it-IT" b="0" i="0" u="none" dirty="0"/>
              <a:t> </a:t>
            </a:r>
            <a:r>
              <a:rPr lang="it-IT" b="1" i="0" u="none" dirty="0"/>
              <a:t>Ogni </a:t>
            </a:r>
            <a:r>
              <a:rPr lang="it-IT" b="1" i="0" u="none" dirty="0" smtClean="0"/>
              <a:t>team sviluppa </a:t>
            </a:r>
            <a:r>
              <a:rPr lang="it-IT" b="1" i="0" u="none" dirty="0"/>
              <a:t>diversi tipi di lavoro, diverse strutture e diversi problemi”.</a:t>
            </a:r>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15</a:t>
            </a:fld>
            <a:endParaRPr lang="it-IT" noProof="1" smtClean="0">
              <a:latin typeface="Tw Cen MT" pitchFamily="34" charset="0"/>
            </a:endParaRPr>
          </a:p>
        </p:txBody>
      </p:sp>
    </p:spTree>
    <p:extLst>
      <p:ext uri="{BB962C8B-B14F-4D97-AF65-F5344CB8AC3E}">
        <p14:creationId xmlns:p14="http://schemas.microsoft.com/office/powerpoint/2010/main" xmlns="" val="1497178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16</a:t>
            </a:fld>
            <a:endParaRPr lang="it-IT" noProof="1" smtClean="0">
              <a:latin typeface="Tw Cen MT" pitchFamily="34" charset="0"/>
            </a:endParaRPr>
          </a:p>
        </p:txBody>
      </p:sp>
    </p:spTree>
    <p:extLst>
      <p:ext uri="{BB962C8B-B14F-4D97-AF65-F5344CB8AC3E}">
        <p14:creationId xmlns:p14="http://schemas.microsoft.com/office/powerpoint/2010/main" xmlns="" val="3303524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572607" y="4539208"/>
            <a:ext cx="5733691" cy="4473900"/>
          </a:xfrm>
        </p:spPr>
        <p:txBody>
          <a:bodyPr>
            <a:noAutofit/>
          </a:bodyPr>
          <a:lstStyle/>
          <a:p>
            <a:pPr algn="l" defTabSz="883676" rtl="0">
              <a:defRPr/>
            </a:pPr>
            <a:r>
              <a:rPr lang="it-IT" sz="800" b="0" i="0" u="none" dirty="0"/>
              <a:t>Avete incontrato l’espressione “ruoli del team” e sapete anche quali ruoli vi si addicono meglio durante la collaborazione di gruppo. Potete imparare qualcosa in più di questo tema in questo testo.</a:t>
            </a:r>
            <a:endParaRPr lang="it-IT" sz="800" dirty="0"/>
          </a:p>
          <a:p>
            <a:pPr algn="l" defTabSz="883676" rtl="0">
              <a:defRPr/>
            </a:pPr>
            <a:endParaRPr lang="it-IT" sz="800" dirty="0"/>
          </a:p>
          <a:p>
            <a:pPr algn="l" rtl="0"/>
            <a:r>
              <a:rPr lang="it-IT" sz="800" b="0" i="0" u="sng" dirty="0"/>
              <a:t>Rapporti tra le persone in seno a un gruppo (on in una coppia)</a:t>
            </a:r>
            <a:r>
              <a:rPr lang="it-IT" sz="800" b="0" i="0" u="none" dirty="0"/>
              <a:t> </a:t>
            </a:r>
            <a:endParaRPr lang="it-IT" sz="800" dirty="0"/>
          </a:p>
          <a:p>
            <a:pPr algn="l" rtl="0"/>
            <a:r>
              <a:rPr lang="it-IT" sz="800" b="0" i="0" u="none" dirty="0"/>
              <a:t>Quando cerchiamo di raggiungere un obiettivo, si manifestano tra i membri del gruppo tre tipologie di rapporti: </a:t>
            </a:r>
            <a:endParaRPr lang="it-IT" sz="800" dirty="0"/>
          </a:p>
          <a:p>
            <a:pPr algn="l" rtl="0"/>
            <a:r>
              <a:rPr lang="it-IT" sz="800" b="1" i="0" u="none" dirty="0"/>
              <a:t>competitivi</a:t>
            </a:r>
            <a:r>
              <a:rPr lang="it-IT" sz="800" b="0" i="0" u="none" dirty="0"/>
              <a:t> – un membro del gruppo è convinto che avranno successo solo quando non ci riusciranno gli altri, </a:t>
            </a:r>
            <a:endParaRPr lang="it-IT" sz="800" dirty="0"/>
          </a:p>
          <a:p>
            <a:pPr algn="l" rtl="0"/>
            <a:r>
              <a:rPr lang="it-IT" sz="800" b="1" i="0" u="none" dirty="0"/>
              <a:t>individualisti</a:t>
            </a:r>
            <a:r>
              <a:rPr lang="it-IT" sz="800" b="0" i="0" u="none" dirty="0"/>
              <a:t> – un membro del gruppo è convinto che possono raggiungere un obiettivo da soli, senza la partecipazione degli altri </a:t>
            </a:r>
            <a:endParaRPr lang="it-IT" sz="800" dirty="0"/>
          </a:p>
          <a:p>
            <a:pPr algn="l" rtl="0"/>
            <a:r>
              <a:rPr lang="it-IT" sz="800" b="1" i="0" u="none" dirty="0"/>
              <a:t>cooperativi</a:t>
            </a:r>
            <a:r>
              <a:rPr lang="it-IT" sz="800" b="0" i="0" u="none" dirty="0"/>
              <a:t> – un membro del gruppo è convinto che il loro successo dipenda dal successo dell’intero gruppo. </a:t>
            </a:r>
            <a:endParaRPr lang="it-IT" sz="800" dirty="0"/>
          </a:p>
          <a:p>
            <a:endParaRPr lang="it-IT" sz="800" u="sng" dirty="0" smtClean="0"/>
          </a:p>
          <a:p>
            <a:pPr algn="l" rtl="0"/>
            <a:r>
              <a:rPr lang="it-IT" sz="800" b="0" i="0" u="none" dirty="0"/>
              <a:t>Il </a:t>
            </a:r>
            <a:r>
              <a:rPr lang="it-IT" sz="800" b="0" i="0" u="sng" dirty="0"/>
              <a:t>comportamento competitivo</a:t>
            </a:r>
            <a:r>
              <a:rPr lang="it-IT" sz="800" b="0" i="0" u="none" dirty="0"/>
              <a:t> in un gruppo è caratterizzato come segue: </a:t>
            </a:r>
            <a:endParaRPr lang="it-IT" sz="800" dirty="0"/>
          </a:p>
          <a:p>
            <a:pPr algn="l" rtl="0"/>
            <a:r>
              <a:rPr lang="it-IT" sz="800" b="0" i="0" u="none" dirty="0"/>
              <a:t>un compito o un’attività comune è interpretato come “chi è il più forte?”, attiva i punti di forza di una persona che sono quindi confrontati con gli altri </a:t>
            </a:r>
            <a:endParaRPr lang="it-IT" sz="800" dirty="0"/>
          </a:p>
          <a:p>
            <a:pPr algn="l" rtl="0"/>
            <a:r>
              <a:rPr lang="it-IT" sz="800" b="0" i="0" u="none" dirty="0"/>
              <a:t>una persona mette avanti la propria opinione o il proprio interesse a spese degli altri </a:t>
            </a:r>
            <a:endParaRPr lang="it-IT" sz="800" dirty="0"/>
          </a:p>
          <a:p>
            <a:pPr algn="l" rtl="0"/>
            <a:r>
              <a:rPr lang="it-IT" sz="800" b="0" i="0" u="none" dirty="0"/>
              <a:t>si utilizzano diverse strategie e tattiche, ad es. distrarre l’attenzione degli avversari e disorientarli, provocare </a:t>
            </a:r>
            <a:r>
              <a:rPr lang="it-IT" sz="800" b="0" i="0" u="none" dirty="0" smtClean="0"/>
              <a:t>in </a:t>
            </a:r>
            <a:r>
              <a:rPr lang="it-IT" sz="800" b="0" i="0" u="none" dirty="0"/>
              <a:t>loro </a:t>
            </a:r>
            <a:r>
              <a:rPr lang="it-IT" sz="800" b="0" i="0" u="none" dirty="0" smtClean="0"/>
              <a:t>azioni </a:t>
            </a:r>
            <a:r>
              <a:rPr lang="it-IT" sz="800" b="0" i="0" u="none" dirty="0"/>
              <a:t>che </a:t>
            </a:r>
            <a:r>
              <a:rPr lang="it-IT" sz="800" b="0" i="0" u="none" dirty="0" smtClean="0"/>
              <a:t>sono</a:t>
            </a:r>
            <a:r>
              <a:rPr lang="it-IT" sz="800" b="0" i="0" u="none" baseline="0" dirty="0" smtClean="0"/>
              <a:t> </a:t>
            </a:r>
            <a:r>
              <a:rPr lang="it-IT" sz="800" b="0" i="0" u="none" dirty="0" smtClean="0"/>
              <a:t>vantaggiose </a:t>
            </a:r>
            <a:r>
              <a:rPr lang="it-IT" sz="800" b="0" i="0" u="none" dirty="0"/>
              <a:t>per me, dettare l’argomento secondo le mie regole, preparare un momento di sorpresa, sfidare costantemente l’avversario, fare pressione sull’aspetto fisico, mentale e morale degli avversari </a:t>
            </a:r>
            <a:endParaRPr lang="it-IT" sz="800" dirty="0"/>
          </a:p>
          <a:p>
            <a:pPr algn="l" rtl="0"/>
            <a:r>
              <a:rPr lang="it-IT" sz="800" b="0" i="0" u="none" dirty="0"/>
              <a:t>solo uno vincerà, gli altri saranno sconfitti </a:t>
            </a:r>
            <a:endParaRPr lang="it-IT" sz="800" dirty="0"/>
          </a:p>
          <a:p>
            <a:pPr algn="l" rtl="0"/>
            <a:r>
              <a:rPr lang="it-IT" sz="800" b="0" i="0" u="none" dirty="0"/>
              <a:t>aspetti positivi: anche la sconfitta può essere considerata positivamente come vittoria su se stessi o come un guadagno - è possibile imparare qualcosa di nuovo dal vincitore</a:t>
            </a:r>
            <a:endParaRPr lang="it-IT" sz="800" dirty="0"/>
          </a:p>
          <a:p>
            <a:pPr algn="l" rtl="0"/>
            <a:r>
              <a:rPr lang="it-IT" sz="800" b="0" i="0" u="none" dirty="0"/>
              <a:t>Il </a:t>
            </a:r>
            <a:r>
              <a:rPr lang="it-IT" sz="800" b="0" i="0" u="sng" dirty="0"/>
              <a:t>comportamento individualista</a:t>
            </a:r>
            <a:r>
              <a:rPr lang="it-IT" sz="800" b="0" i="0" u="none" dirty="0"/>
              <a:t> in un gruppo è caratterizzato come segue: </a:t>
            </a:r>
            <a:endParaRPr lang="it-IT" sz="800" dirty="0"/>
          </a:p>
          <a:p>
            <a:pPr algn="l" rtl="0"/>
            <a:r>
              <a:rPr lang="it-IT" sz="800" b="0" i="0" u="none" dirty="0"/>
              <a:t>preferire/mettere avanti i propri obiettivi </a:t>
            </a:r>
            <a:endParaRPr lang="it-IT" sz="800" dirty="0"/>
          </a:p>
          <a:p>
            <a:pPr algn="l" rtl="0"/>
            <a:r>
              <a:rPr lang="it-IT" sz="800" b="0" i="0" u="none" dirty="0"/>
              <a:t>scarso interesse per gli obiettivi del gruppo, comportamenti opportunistici occasionali sugli sforzi del gruppo </a:t>
            </a:r>
            <a:endParaRPr lang="it-IT" sz="800" dirty="0"/>
          </a:p>
          <a:p>
            <a:pPr algn="l" rtl="0"/>
            <a:r>
              <a:rPr lang="it-IT" sz="800" b="0" i="0" u="none" dirty="0"/>
              <a:t>riluttanza ad abbandonare le proprie attitudini e attività </a:t>
            </a:r>
            <a:endParaRPr lang="it-IT" sz="800" dirty="0"/>
          </a:p>
          <a:p>
            <a:pPr algn="l" rtl="0"/>
            <a:r>
              <a:rPr lang="it-IT" sz="800" b="0" i="0" u="none" dirty="0"/>
              <a:t>sforzo minimo per convincere gli altri della propria soluzione </a:t>
            </a:r>
            <a:endParaRPr lang="it-IT" sz="800" dirty="0"/>
          </a:p>
          <a:p>
            <a:pPr algn="l" rtl="0"/>
            <a:r>
              <a:rPr lang="it-IT" sz="800" b="0" i="0" u="none" dirty="0"/>
              <a:t>ignorare il gruppo o la sua composizione </a:t>
            </a:r>
            <a:endParaRPr lang="it-IT" sz="800" dirty="0"/>
          </a:p>
          <a:p>
            <a:pPr algn="l" rtl="0"/>
            <a:r>
              <a:rPr lang="it-IT" sz="800" b="0" i="0" u="none" dirty="0"/>
              <a:t>Il </a:t>
            </a:r>
            <a:r>
              <a:rPr lang="it-IT" sz="800" b="0" i="0" u="sng" dirty="0"/>
              <a:t>comportamento collaborativo</a:t>
            </a:r>
            <a:r>
              <a:rPr lang="it-IT" sz="800" b="0" i="0" u="none" dirty="0"/>
              <a:t> in un gruppo è caratterizzato come segue: </a:t>
            </a:r>
            <a:endParaRPr lang="it-IT" sz="800" dirty="0"/>
          </a:p>
          <a:p>
            <a:pPr algn="l" rtl="0"/>
            <a:r>
              <a:rPr lang="it-IT" sz="800" b="0" i="0" u="none" dirty="0"/>
              <a:t>uno sforzo a raggiungere un obiettivo comune </a:t>
            </a:r>
            <a:endParaRPr lang="it-IT" sz="800" dirty="0"/>
          </a:p>
          <a:p>
            <a:pPr algn="l" rtl="0"/>
            <a:r>
              <a:rPr lang="it-IT" sz="800" b="0" i="0" u="none" dirty="0"/>
              <a:t>posizione bilanciata dei membri del gruppo </a:t>
            </a:r>
            <a:endParaRPr lang="it-IT" sz="800" dirty="0"/>
          </a:p>
          <a:p>
            <a:pPr algn="l" rtl="0"/>
            <a:r>
              <a:rPr lang="it-IT" sz="800" b="0" i="0" u="none" dirty="0"/>
              <a:t>comunicazione aperta, efficace e precisa </a:t>
            </a:r>
            <a:endParaRPr lang="it-IT" sz="800" dirty="0"/>
          </a:p>
          <a:p>
            <a:pPr algn="l" rtl="0"/>
            <a:r>
              <a:rPr lang="it-IT" sz="800" b="0" i="0" u="none" dirty="0"/>
              <a:t>incoraggiare i rapporti positivi tra i membri del gruppo </a:t>
            </a:r>
            <a:endParaRPr lang="it-IT" sz="800" dirty="0"/>
          </a:p>
          <a:p>
            <a:pPr algn="l" rtl="0"/>
            <a:r>
              <a:rPr lang="it-IT" sz="800" b="0" i="0" u="none" dirty="0"/>
              <a:t>suscitare l’interesse dei membri del gruppo </a:t>
            </a:r>
            <a:endParaRPr lang="it-IT" sz="800" dirty="0"/>
          </a:p>
          <a:p>
            <a:pPr algn="l" rtl="0"/>
            <a:r>
              <a:rPr lang="it-IT" sz="800" b="0" i="0" u="none" dirty="0"/>
              <a:t>supportare il pensiero individuale </a:t>
            </a:r>
            <a:endParaRPr lang="it-IT" sz="800" dirty="0"/>
          </a:p>
          <a:p>
            <a:pPr algn="l" rtl="0"/>
            <a:r>
              <a:rPr lang="it-IT" sz="800" b="0" i="0" u="none" dirty="0"/>
              <a:t>apprezzare le opinioni degli altri </a:t>
            </a:r>
            <a:endParaRPr lang="it-IT" sz="800" dirty="0" smtClean="0"/>
          </a:p>
          <a:p>
            <a:pPr algn="l" defTabSz="883676" rtl="0">
              <a:defRPr/>
            </a:pPr>
            <a:endParaRPr lang="it-IT" sz="800" dirty="0"/>
          </a:p>
          <a:p>
            <a:endParaRPr lang="it-IT" sz="800" dirty="0" smtClean="0"/>
          </a:p>
          <a:p>
            <a:endParaRPr lang="it-IT" sz="800" dirty="0" smtClean="0"/>
          </a:p>
          <a:p>
            <a:endParaRPr lang="it-IT" sz="800"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17</a:t>
            </a:fld>
            <a:endParaRPr lang="it-IT" noProof="1" smtClean="0">
              <a:latin typeface="Tw Cen MT" pitchFamily="34" charset="0"/>
            </a:endParaRPr>
          </a:p>
        </p:txBody>
      </p:sp>
    </p:spTree>
    <p:extLst>
      <p:ext uri="{BB962C8B-B14F-4D97-AF65-F5344CB8AC3E}">
        <p14:creationId xmlns:p14="http://schemas.microsoft.com/office/powerpoint/2010/main" xmlns="" val="540370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rtl="0"/>
            <a:r>
              <a:rPr lang="it-IT" b="0" i="0" u="none" dirty="0"/>
              <a:t>Il trainer discute e parla </a:t>
            </a:r>
            <a:r>
              <a:rPr lang="it-IT" b="0" i="0" u="none" baseline="0" dirty="0"/>
              <a:t>del ruolo del team </a:t>
            </a:r>
            <a:r>
              <a:rPr lang="it-IT" b="0" i="0" u="none" baseline="0" dirty="0" smtClean="0"/>
              <a:t>PLANT </a:t>
            </a:r>
            <a:r>
              <a:rPr lang="it-IT" b="0" i="0" u="none" baseline="0" dirty="0"/>
              <a:t>con i partecipanti.</a:t>
            </a:r>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18</a:t>
            </a:fld>
            <a:endParaRPr lang="it-IT" noProof="1" smtClean="0">
              <a:latin typeface="Tw Cen MT" pitchFamily="34" charset="0"/>
            </a:endParaRPr>
          </a:p>
        </p:txBody>
      </p:sp>
    </p:spTree>
    <p:extLst>
      <p:ext uri="{BB962C8B-B14F-4D97-AF65-F5344CB8AC3E}">
        <p14:creationId xmlns:p14="http://schemas.microsoft.com/office/powerpoint/2010/main" xmlns="" val="2103890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defTabSz="883676" rtl="0">
              <a:defRPr/>
            </a:pPr>
            <a:r>
              <a:rPr lang="it-IT" b="0" i="0" u="none"/>
              <a:t>Il trainer discute e parla </a:t>
            </a:r>
            <a:r>
              <a:rPr lang="it-IT" b="0" i="0" u="none" baseline="0"/>
              <a:t>dei ruoli del team SPECIALISTA  e COORDINATORE con i partecipanti.</a:t>
            </a:r>
            <a:endParaRPr lang="it-IT" dirty="0" smtClean="0"/>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19</a:t>
            </a:fld>
            <a:endParaRPr lang="it-IT" noProof="1" smtClean="0">
              <a:latin typeface="Tw Cen MT" pitchFamily="34" charset="0"/>
            </a:endParaRPr>
          </a:p>
        </p:txBody>
      </p:sp>
    </p:spTree>
    <p:extLst>
      <p:ext uri="{BB962C8B-B14F-4D97-AF65-F5344CB8AC3E}">
        <p14:creationId xmlns:p14="http://schemas.microsoft.com/office/powerpoint/2010/main" xmlns="" val="632716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p:spPr>
        <p:txBody>
          <a:bodyPr/>
          <a:lstStyle/>
          <a:p>
            <a:pPr algn="l" rtl="0"/>
            <a:r>
              <a:rPr lang="it-IT" b="0" i="0" u="none" dirty="0">
                <a:latin typeface="Tw Cen MT" panose="020B0602020104020603" pitchFamily="34" charset="0"/>
              </a:rPr>
              <a:t>Gli obiettivi del presente corso consistono nell’insegnare ai partecipanti i metodi del pensiero creativo e la </a:t>
            </a:r>
            <a:r>
              <a:rPr lang="it-IT" b="0" i="0" u="none" dirty="0" smtClean="0">
                <a:latin typeface="Tw Cen MT" panose="020B0602020104020603" pitchFamily="34" charset="0"/>
              </a:rPr>
              <a:t>loro determinazione </a:t>
            </a:r>
            <a:r>
              <a:rPr lang="it-IT" b="0" i="0" u="none" dirty="0">
                <a:latin typeface="Tw Cen MT" panose="020B0602020104020603" pitchFamily="34" charset="0"/>
              </a:rPr>
              <a:t>per ricercare soluzioni innovative a problemi concreti. </a:t>
            </a:r>
            <a:endParaRPr lang="it-IT" dirty="0" smtClean="0">
              <a:latin typeface="Tw Cen MT"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a:t>
            </a:fld>
            <a:endParaRPr lang="it-IT" noProof="1" smtClean="0">
              <a:latin typeface="Tw Cen MT" pitchFamily="34" charset="0"/>
            </a:endParaRPr>
          </a:p>
        </p:txBody>
      </p:sp>
    </p:spTree>
    <p:extLst>
      <p:ext uri="{BB962C8B-B14F-4D97-AF65-F5344CB8AC3E}">
        <p14:creationId xmlns:p14="http://schemas.microsoft.com/office/powerpoint/2010/main" xmlns="" val="1122972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defTabSz="883676" rtl="0">
              <a:defRPr/>
            </a:pPr>
            <a:r>
              <a:rPr lang="it-IT" b="0" i="0" u="none"/>
              <a:t>Il trainer discute e parla </a:t>
            </a:r>
            <a:r>
              <a:rPr lang="it-IT" b="0" i="0" u="none" baseline="0"/>
              <a:t>del ruolo del team CONTROLLORE VALUTATORE con i partecipanti.</a:t>
            </a:r>
            <a:endParaRPr lang="it-IT" dirty="0" smtClean="0"/>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20</a:t>
            </a:fld>
            <a:endParaRPr lang="it-IT" noProof="1" smtClean="0">
              <a:latin typeface="Tw Cen MT" pitchFamily="34" charset="0"/>
            </a:endParaRPr>
          </a:p>
        </p:txBody>
      </p:sp>
    </p:spTree>
    <p:extLst>
      <p:ext uri="{BB962C8B-B14F-4D97-AF65-F5344CB8AC3E}">
        <p14:creationId xmlns:p14="http://schemas.microsoft.com/office/powerpoint/2010/main" xmlns="" val="461324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defTabSz="883676" rtl="0">
              <a:defRPr/>
            </a:pPr>
            <a:r>
              <a:rPr lang="it-IT" b="0" i="0" u="none"/>
              <a:t>Il trainer discute e parla </a:t>
            </a:r>
            <a:r>
              <a:rPr lang="it-IT" b="0" i="0" u="none" baseline="0"/>
              <a:t>del ruolo del team IMPLEMENTATORE con i partecipanti.</a:t>
            </a:r>
            <a:endParaRPr lang="it-IT" dirty="0" smtClean="0"/>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21</a:t>
            </a:fld>
            <a:endParaRPr lang="it-IT" noProof="1" smtClean="0">
              <a:latin typeface="Tw Cen MT" pitchFamily="34" charset="0"/>
            </a:endParaRPr>
          </a:p>
        </p:txBody>
      </p:sp>
    </p:spTree>
    <p:extLst>
      <p:ext uri="{BB962C8B-B14F-4D97-AF65-F5344CB8AC3E}">
        <p14:creationId xmlns:p14="http://schemas.microsoft.com/office/powerpoint/2010/main" xmlns="" val="1355063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defTabSz="883676" rtl="0">
              <a:defRPr/>
            </a:pPr>
            <a:r>
              <a:rPr lang="it-IT" b="0" i="0" u="none" dirty="0"/>
              <a:t>Il trainer discute e parla </a:t>
            </a:r>
            <a:r>
              <a:rPr lang="it-IT" b="0" i="0" u="none" baseline="0" dirty="0"/>
              <a:t>del ruolo del team </a:t>
            </a:r>
            <a:r>
              <a:rPr lang="it-IT" b="0" i="0" u="none" baseline="0" dirty="0" smtClean="0"/>
              <a:t>COMPLETER: PERSONA </a:t>
            </a:r>
            <a:r>
              <a:rPr lang="it-IT" b="0" i="0" u="none" baseline="0" dirty="0"/>
              <a:t>CHE PORTA A TERMINE LE COSE con i partecipanti.</a:t>
            </a:r>
            <a:endParaRPr lang="it-IT" dirty="0" smtClean="0"/>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22</a:t>
            </a:fld>
            <a:endParaRPr lang="it-IT" noProof="1" smtClean="0">
              <a:latin typeface="Tw Cen MT" pitchFamily="34" charset="0"/>
            </a:endParaRPr>
          </a:p>
        </p:txBody>
      </p:sp>
    </p:spTree>
    <p:extLst>
      <p:ext uri="{BB962C8B-B14F-4D97-AF65-F5344CB8AC3E}">
        <p14:creationId xmlns:p14="http://schemas.microsoft.com/office/powerpoint/2010/main" xmlns="" val="595688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defTabSz="883676" rtl="0">
              <a:defRPr/>
            </a:pPr>
            <a:r>
              <a:rPr lang="it-IT" b="0" i="0" u="none"/>
              <a:t>Il trainer discute e parla </a:t>
            </a:r>
            <a:r>
              <a:rPr lang="it-IT" b="0" i="0" u="none" baseline="0"/>
              <a:t>del ruolo del team RICERCATORE DELLE RISORSE con i partecipanti.</a:t>
            </a:r>
            <a:endParaRPr lang="it-IT" dirty="0" smtClean="0"/>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23</a:t>
            </a:fld>
            <a:endParaRPr lang="it-IT" noProof="1" smtClean="0">
              <a:latin typeface="Tw Cen MT" pitchFamily="34" charset="0"/>
            </a:endParaRPr>
          </a:p>
        </p:txBody>
      </p:sp>
    </p:spTree>
    <p:extLst>
      <p:ext uri="{BB962C8B-B14F-4D97-AF65-F5344CB8AC3E}">
        <p14:creationId xmlns:p14="http://schemas.microsoft.com/office/powerpoint/2010/main" xmlns="" val="21928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defTabSz="883676" rtl="0">
              <a:defRPr/>
            </a:pPr>
            <a:r>
              <a:rPr lang="it-IT" b="0" i="0" u="none"/>
              <a:t>Il trainer discute e parla </a:t>
            </a:r>
            <a:r>
              <a:rPr lang="it-IT" b="0" i="0" u="none" baseline="0"/>
              <a:t>del ruolo del team MODELLATORE con i partecipanti.</a:t>
            </a:r>
            <a:endParaRPr lang="it-IT" dirty="0" smtClean="0"/>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24</a:t>
            </a:fld>
            <a:endParaRPr lang="it-IT" noProof="1" smtClean="0">
              <a:latin typeface="Tw Cen MT" pitchFamily="34" charset="0"/>
            </a:endParaRPr>
          </a:p>
        </p:txBody>
      </p:sp>
    </p:spTree>
    <p:extLst>
      <p:ext uri="{BB962C8B-B14F-4D97-AF65-F5344CB8AC3E}">
        <p14:creationId xmlns:p14="http://schemas.microsoft.com/office/powerpoint/2010/main" xmlns="" val="3187742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defTabSz="883676" rtl="0">
              <a:defRPr/>
            </a:pPr>
            <a:r>
              <a:rPr lang="it-IT" b="0" i="0" u="none" dirty="0"/>
              <a:t>Il trainer discute e parla </a:t>
            </a:r>
            <a:r>
              <a:rPr lang="it-IT" b="0" i="0" u="none" baseline="0" dirty="0"/>
              <a:t>del ruolo del team TEAMWORKER con i partecipanti.</a:t>
            </a:r>
            <a:endParaRPr lang="it-IT" dirty="0" smtClean="0"/>
          </a:p>
          <a:p>
            <a:endParaRPr lang="it-IT" dirty="0" smtClean="0"/>
          </a:p>
          <a:p>
            <a:pPr algn="l" rtl="0"/>
            <a:r>
              <a:rPr lang="it-IT" b="0" i="0" u="none" dirty="0"/>
              <a:t>Al termine, il trainer introduce i ruoli orientati all’azione</a:t>
            </a:r>
            <a:r>
              <a:rPr lang="it-IT" b="0" i="0" u="none" baseline="0" dirty="0"/>
              <a:t>, i ruoli orientati alle persone e i ruoli cerebrali.</a:t>
            </a:r>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25</a:t>
            </a:fld>
            <a:endParaRPr lang="it-IT" noProof="1" smtClean="0">
              <a:latin typeface="Tw Cen MT" pitchFamily="34" charset="0"/>
            </a:endParaRPr>
          </a:p>
        </p:txBody>
      </p:sp>
    </p:spTree>
    <p:extLst>
      <p:ext uri="{BB962C8B-B14F-4D97-AF65-F5344CB8AC3E}">
        <p14:creationId xmlns:p14="http://schemas.microsoft.com/office/powerpoint/2010/main" xmlns="" val="179659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algn="l" defTabSz="883676" rtl="0">
              <a:defRPr/>
            </a:pPr>
            <a:r>
              <a:rPr lang="it-IT" b="0" i="0" u="none"/>
              <a:t>Il trainer termina il corso con un riepilogo.</a:t>
            </a:r>
            <a:endParaRPr lang="it-IT" dirty="0" smtClean="0"/>
          </a:p>
          <a:p>
            <a:endParaRPr lang="it-IT" dirty="0" smtClean="0">
              <a:latin typeface="Tw Cen MT"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26</a:t>
            </a:fld>
            <a:endParaRPr lang="it-IT" noProof="1" smtClean="0">
              <a:latin typeface="Tw Cen MT" pitchFamily="34" charset="0"/>
            </a:endParaRPr>
          </a:p>
        </p:txBody>
      </p:sp>
    </p:spTree>
    <p:extLst>
      <p:ext uri="{BB962C8B-B14F-4D97-AF65-F5344CB8AC3E}">
        <p14:creationId xmlns:p14="http://schemas.microsoft.com/office/powerpoint/2010/main" xmlns="" val="7143074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683780" y="4722192"/>
            <a:ext cx="5582924" cy="4473900"/>
          </a:xfrm>
          <a:noFill/>
          <a:ln/>
        </p:spPr>
        <p:txBody>
          <a:bodyPr/>
          <a:lstStyle/>
          <a:p>
            <a:endParaRPr lang="it-IT" dirty="0" smtClean="0">
              <a:latin typeface="Tw Cen MT"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27</a:t>
            </a:fld>
            <a:endParaRPr lang="it-IT" noProof="1" smtClean="0">
              <a:latin typeface="Tw Cen MT" pitchFamily="34" charset="0"/>
            </a:endParaRPr>
          </a:p>
        </p:txBody>
      </p:sp>
    </p:spTree>
    <p:extLst>
      <p:ext uri="{BB962C8B-B14F-4D97-AF65-F5344CB8AC3E}">
        <p14:creationId xmlns:p14="http://schemas.microsoft.com/office/powerpoint/2010/main" xmlns="" val="808224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6"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28</a:t>
            </a:fld>
            <a:endParaRPr lang="it-IT" noProof="1" smtClean="0">
              <a:latin typeface="Tw Cen MT" pitchFamily="34" charset="0"/>
            </a:endParaRPr>
          </a:p>
        </p:txBody>
      </p:sp>
    </p:spTree>
    <p:extLst>
      <p:ext uri="{BB962C8B-B14F-4D97-AF65-F5344CB8AC3E}">
        <p14:creationId xmlns:p14="http://schemas.microsoft.com/office/powerpoint/2010/main" xmlns="" val="2715558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fontAlgn="base"/>
            <a:r>
              <a:rPr lang="it-IT" b="0" i="0" u="none" dirty="0"/>
              <a:t>In questa sezione, il trainer presenta i metodi del pensiero creativo - scolastici, di ispirazione, formativi, di armonizzazione, regime e condizionamento. </a:t>
            </a:r>
          </a:p>
          <a:p>
            <a:pPr algn="l" rtl="0" fontAlgn="base"/>
            <a:r>
              <a:rPr lang="it-IT" b="0" i="0" u="none" dirty="0"/>
              <a:t>Prende degli esempi dalla vita, </a:t>
            </a:r>
            <a:r>
              <a:rPr lang="it-IT" b="0" i="0" u="none" dirty="0" smtClean="0"/>
              <a:t>dalla società </a:t>
            </a:r>
            <a:r>
              <a:rPr lang="it-IT" b="0" i="0" u="none" dirty="0"/>
              <a:t>e dallo sviluppo. </a:t>
            </a:r>
          </a:p>
          <a:p>
            <a:pPr algn="l" rtl="0" fontAlgn="base"/>
            <a:r>
              <a:rPr lang="it-IT" b="0" i="0" u="none" dirty="0"/>
              <a:t>I metodi del pensiero creativo sono un vero processo di pensiero per ricercare le idee appropriate più efficaci. Nella letteratura esistono più processi diversi. </a:t>
            </a:r>
          </a:p>
          <a:p>
            <a:pPr algn="l" rtl="0" fontAlgn="base"/>
            <a:endParaRPr lang="it-IT" dirty="0"/>
          </a:p>
          <a:p>
            <a:pPr algn="l" rtl="0" fontAlgn="base"/>
            <a:r>
              <a:rPr lang="it-IT" b="0" i="0" u="none" dirty="0"/>
              <a:t>In quante tipologie si dividono e cosa ci offrono? </a:t>
            </a:r>
          </a:p>
          <a:p>
            <a:pPr algn="l" rtl="0" fontAlgn="base"/>
            <a:endParaRPr lang="it-IT" dirty="0"/>
          </a:p>
          <a:p>
            <a:pPr algn="l" rtl="0" fontAlgn="base"/>
            <a:r>
              <a:rPr lang="it-IT" b="1" i="0" u="none" dirty="0"/>
              <a:t>In genere, distinguiamo due gruppi di base - procedurali e specifici.</a:t>
            </a:r>
            <a:r>
              <a:rPr lang="it-IT" b="0" i="0" u="none" dirty="0"/>
              <a:t> </a:t>
            </a:r>
          </a:p>
          <a:p>
            <a:pPr algn="l" rtl="0" fontAlgn="base"/>
            <a:r>
              <a:rPr lang="it-IT" b="1" i="0" u="none" dirty="0"/>
              <a:t>I metodi procedurali </a:t>
            </a:r>
            <a:r>
              <a:rPr lang="it-IT" b="0" i="0" u="none" dirty="0"/>
              <a:t>– comprendono tutto il processo del pensiero creativo dall’analisi dei problemi all’implementazione della soluzione.</a:t>
            </a:r>
          </a:p>
          <a:p>
            <a:pPr marL="217851" indent="-217851" algn="l" rtl="0"/>
            <a:r>
              <a:rPr lang="it-IT" b="1" i="0" u="none" dirty="0">
                <a:latin typeface="Tw Cen MT" pitchFamily="34" charset="0"/>
              </a:rPr>
              <a:t>I metodi specifici </a:t>
            </a:r>
            <a:r>
              <a:rPr lang="it-IT" b="0" i="1" u="none" dirty="0">
                <a:latin typeface="Tw Cen MT" pitchFamily="34" charset="0"/>
              </a:rPr>
              <a:t>– </a:t>
            </a:r>
            <a:r>
              <a:rPr lang="it-IT" b="0" i="0" u="none" dirty="0">
                <a:latin typeface="Tw Cen MT" pitchFamily="34" charset="0"/>
              </a:rPr>
              <a:t>si concentrano su una determinata porzione, ad esempio, la creazione delle idee.</a:t>
            </a:r>
            <a:endParaRPr lang="it-IT" i="0" dirty="0" smtClean="0">
              <a:latin typeface="Tw Cen MT"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3</a:t>
            </a:fld>
            <a:endParaRPr lang="it-IT" noProof="1" smtClean="0">
              <a:latin typeface="Tw Cen MT" pitchFamily="34" charset="0"/>
            </a:endParaRPr>
          </a:p>
        </p:txBody>
      </p:sp>
    </p:spTree>
    <p:extLst>
      <p:ext uri="{BB962C8B-B14F-4D97-AF65-F5344CB8AC3E}">
        <p14:creationId xmlns:p14="http://schemas.microsoft.com/office/powerpoint/2010/main" xmlns="" val="1478618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572607" y="4467200"/>
            <a:ext cx="5733691" cy="4473900"/>
          </a:xfrm>
        </p:spPr>
        <p:txBody>
          <a:bodyPr>
            <a:noAutofit/>
          </a:bodyPr>
          <a:lstStyle/>
          <a:p>
            <a:pPr algn="l" rtl="0" fontAlgn="base"/>
            <a:r>
              <a:rPr lang="it-IT" sz="1100" b="0" i="0" u="none" dirty="0"/>
              <a:t>La necessità del pensiero critico e </a:t>
            </a:r>
            <a:r>
              <a:rPr lang="it-IT" sz="1100" b="0" i="0" u="none" dirty="0" smtClean="0"/>
              <a:t>creativo è descritta nel </a:t>
            </a:r>
            <a:r>
              <a:rPr lang="it-IT" sz="1100" b="0" i="0" u="none" dirty="0"/>
              <a:t>modello di pensiero HOTS8 elaborato nell’Università di </a:t>
            </a:r>
            <a:r>
              <a:rPr lang="it-IT" sz="1100" b="0" i="0" u="none" dirty="0" err="1"/>
              <a:t>Iowa</a:t>
            </a:r>
            <a:r>
              <a:rPr lang="it-IT" sz="1100" b="0" i="0" u="none" dirty="0"/>
              <a:t> negli Stati Uniti. Questo modello comprende tre pilastri di pensiero:</a:t>
            </a:r>
          </a:p>
          <a:p>
            <a:pPr marL="165689" indent="-165689" algn="l" rtl="0">
              <a:buFontTx/>
              <a:buChar char="-"/>
            </a:pPr>
            <a:r>
              <a:rPr lang="it-IT" sz="1100" b="1" i="0" u="none" dirty="0"/>
              <a:t>Base delle conoscenze</a:t>
            </a:r>
          </a:p>
          <a:p>
            <a:pPr marL="165689" indent="-165689" algn="l" rtl="0">
              <a:buFontTx/>
              <a:buChar char="-"/>
            </a:pPr>
            <a:r>
              <a:rPr lang="it-IT" sz="1100" b="1" i="0" u="none" dirty="0"/>
              <a:t>Pensiero critico</a:t>
            </a:r>
            <a:endParaRPr lang="it-IT" sz="1100" b="1" dirty="0"/>
          </a:p>
          <a:p>
            <a:pPr marL="165689" indent="-165689" algn="l" rtl="0">
              <a:buFontTx/>
              <a:buChar char="-"/>
            </a:pPr>
            <a:r>
              <a:rPr lang="it-IT" sz="1100" b="1" i="0" u="none" dirty="0"/>
              <a:t>Pensiero creativo</a:t>
            </a:r>
            <a:endParaRPr lang="it-IT" sz="1100" b="1" dirty="0"/>
          </a:p>
          <a:p>
            <a:pPr algn="l" rtl="0" fontAlgn="base"/>
            <a:r>
              <a:rPr lang="it-IT" sz="1100" b="0" i="0" u="none" dirty="0"/>
              <a:t>Il pilastro principale </a:t>
            </a:r>
            <a:r>
              <a:rPr lang="it-IT" sz="1100" b="0" i="0" u="none" dirty="0" smtClean="0"/>
              <a:t>nell’istruzione/formazione </a:t>
            </a:r>
            <a:r>
              <a:rPr lang="it-IT" sz="1100" b="0" i="0" u="none" dirty="0"/>
              <a:t>è la base delle conoscenze. Esistono dei dati che indicano i vantaggi che si traggono dall’apprendimento e dalla percezione </a:t>
            </a:r>
            <a:r>
              <a:rPr lang="it-IT" sz="1100" b="0" i="0" u="none" dirty="0" smtClean="0"/>
              <a:t>e che </a:t>
            </a:r>
            <a:r>
              <a:rPr lang="it-IT" sz="1100" b="0" i="0" u="none" dirty="0"/>
              <a:t>in seguito </a:t>
            </a:r>
            <a:r>
              <a:rPr lang="it-IT" sz="1100" b="0" i="0" u="none" dirty="0" smtClean="0"/>
              <a:t>vengono richiamati </a:t>
            </a:r>
            <a:r>
              <a:rPr lang="it-IT" sz="1100" b="0" i="0" u="none" dirty="0"/>
              <a:t>dalla memoria. La base delle conoscenze è la soluzione per un pensiero critico e creativo. Nella base delle conoscenze elaborata dagli autori rientrano:</a:t>
            </a:r>
          </a:p>
          <a:p>
            <a:pPr algn="l" rtl="0" fontAlgn="base"/>
            <a:r>
              <a:rPr lang="it-IT" sz="1100" b="0" i="0" u="none" dirty="0" smtClean="0"/>
              <a:t>-   </a:t>
            </a:r>
            <a:r>
              <a:rPr lang="it-IT" sz="1100" b="0" i="0" u="none" dirty="0"/>
              <a:t>La risoluzione dei problemi (definizione del problema, scelta della soluzione),</a:t>
            </a:r>
          </a:p>
          <a:p>
            <a:pPr marL="165689" indent="-165689" algn="l" rtl="0">
              <a:buFontTx/>
              <a:buChar char="-"/>
            </a:pPr>
            <a:r>
              <a:rPr lang="it-IT" sz="1100" b="0" i="0" u="none" dirty="0" smtClean="0"/>
              <a:t>L a Progettazione </a:t>
            </a:r>
            <a:r>
              <a:rPr lang="it-IT" sz="1100" b="0" i="0" u="none" dirty="0"/>
              <a:t>(ispezione, specializzazione sull’obiettivo),</a:t>
            </a:r>
          </a:p>
          <a:p>
            <a:pPr marL="165689" indent="-165689" algn="l" rtl="0">
              <a:buFontTx/>
              <a:buChar char="-"/>
            </a:pPr>
            <a:r>
              <a:rPr lang="it-IT" sz="1100" b="0" i="0" u="none" dirty="0" smtClean="0"/>
              <a:t>La Decisione </a:t>
            </a:r>
            <a:r>
              <a:rPr lang="it-IT" sz="1100" b="0" i="0" u="none" dirty="0"/>
              <a:t>(valutazione delle conseguenze).</a:t>
            </a:r>
          </a:p>
          <a:p>
            <a:pPr algn="l" rtl="0" fontAlgn="base"/>
            <a:r>
              <a:rPr lang="it-IT" sz="1100" b="0" i="0" u="none" dirty="0"/>
              <a:t>I due pilastri successivi riguardano il processo del pensiero, in realtà un pensiero critico e creativo. Il pensiero critico introduce il pilastro a sinistra del modello ed è il pensiero con cui qualcuno crea le proprie opinioni, sicurezze e valori.</a:t>
            </a:r>
          </a:p>
          <a:p>
            <a:pPr algn="l" rtl="0" fontAlgn="base"/>
            <a:r>
              <a:rPr lang="it-IT" sz="1100" b="0" i="0" u="none" dirty="0"/>
              <a:t>In questo modello, rientrano nel pensiero critico le seguenti componenti:</a:t>
            </a:r>
          </a:p>
          <a:p>
            <a:pPr algn="l" rtl="0" fontAlgn="base"/>
            <a:r>
              <a:rPr lang="it-IT" sz="1100" b="0" i="0" u="none" dirty="0"/>
              <a:t>- Analisi (classificazione degli argomenti, ricerca dei collegamenti),</a:t>
            </a:r>
          </a:p>
          <a:p>
            <a:pPr algn="l" rtl="0" fontAlgn="base"/>
            <a:r>
              <a:rPr lang="it-IT" sz="1100" b="0" i="0" u="none" dirty="0"/>
              <a:t>- Connessione (pensiero logico, deduzione, confronto),</a:t>
            </a:r>
          </a:p>
          <a:p>
            <a:pPr algn="l" rtl="0" fontAlgn="base"/>
            <a:r>
              <a:rPr lang="it-IT" sz="1100" b="0" i="0" u="none" dirty="0"/>
              <a:t>- Valutazione (riconoscimento di trappole, valutazione, verifica).</a:t>
            </a:r>
          </a:p>
          <a:p>
            <a:pPr algn="l" rtl="0" fontAlgn="base"/>
            <a:r>
              <a:rPr lang="it-IT" sz="1100" b="0" i="0" u="none" dirty="0"/>
              <a:t>Il terzo pilastro descrive il pensiero creativo come un processo con cui si costruiscono nuove informazioni e nuovi dati. L’idea creativa è considerata tale se è nuova, utile e fattibile. </a:t>
            </a:r>
          </a:p>
          <a:p>
            <a:pPr algn="l" rtl="0" fontAlgn="base"/>
            <a:r>
              <a:rPr lang="it-IT" sz="1100" b="0" i="0" u="none" dirty="0"/>
              <a:t>Nel modello del pensiero creativo rientrano:</a:t>
            </a:r>
          </a:p>
          <a:p>
            <a:pPr algn="l" rtl="0" fontAlgn="base">
              <a:buFontTx/>
              <a:buChar char="-"/>
            </a:pPr>
            <a:r>
              <a:rPr lang="it-IT" sz="1100" b="0" i="0" u="none" dirty="0" smtClean="0"/>
              <a:t> Sintesi </a:t>
            </a:r>
            <a:r>
              <a:rPr lang="it-IT" sz="1100" b="0" i="0" u="none" dirty="0"/>
              <a:t>(riepilogo, creazione di nuove unità, pianificazione</a:t>
            </a:r>
            <a:r>
              <a:rPr lang="it-IT" sz="1100" b="0" i="0" u="none" dirty="0" smtClean="0"/>
              <a:t>),</a:t>
            </a:r>
          </a:p>
          <a:p>
            <a:pPr algn="l" rtl="0" fontAlgn="base">
              <a:buFontTx/>
              <a:buChar char="-"/>
            </a:pPr>
            <a:r>
              <a:rPr lang="it-IT" sz="1100" b="0" i="0" u="none" dirty="0" smtClean="0"/>
              <a:t> Elaborazione </a:t>
            </a:r>
            <a:r>
              <a:rPr lang="it-IT" sz="1100" b="0" i="0" u="none" dirty="0"/>
              <a:t>(espansione, modifica),</a:t>
            </a:r>
          </a:p>
          <a:p>
            <a:pPr algn="l" rtl="0"/>
            <a:r>
              <a:rPr lang="it-IT" sz="1100" b="0" i="0" u="none" dirty="0"/>
              <a:t>- Immaginazione (speculazione, visualizzazione, intuizione).</a:t>
            </a:r>
          </a:p>
          <a:p>
            <a:endParaRPr lang="it-IT" sz="1100"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4</a:t>
            </a:fld>
            <a:endParaRPr lang="it-IT" noProof="1" smtClean="0">
              <a:latin typeface="Tw Cen MT" pitchFamily="34" charset="0"/>
            </a:endParaRPr>
          </a:p>
        </p:txBody>
      </p:sp>
    </p:spTree>
    <p:extLst>
      <p:ext uri="{BB962C8B-B14F-4D97-AF65-F5344CB8AC3E}">
        <p14:creationId xmlns:p14="http://schemas.microsoft.com/office/powerpoint/2010/main" xmlns="" val="180810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rtl="0"/>
            <a:r>
              <a:rPr lang="it-IT" b="0" i="0" u="none" dirty="0"/>
              <a:t>Il trainer descrive i metodi del pensiero creativo - la maggior parte delle persone utilizza </a:t>
            </a:r>
            <a:r>
              <a:rPr lang="it-IT" b="1" i="0" u="none" dirty="0"/>
              <a:t>tecniche classiche come il brainstorming, il rasoio di </a:t>
            </a:r>
            <a:r>
              <a:rPr lang="it-IT" b="1" i="0" u="none" dirty="0" err="1"/>
              <a:t>Occam</a:t>
            </a:r>
            <a:r>
              <a:rPr lang="it-IT" b="1" i="0" u="none" dirty="0"/>
              <a:t>, le  5W +1H, il diagramma di </a:t>
            </a:r>
            <a:r>
              <a:rPr lang="it-IT" b="1" i="0" u="none" dirty="0" err="1"/>
              <a:t>Ishikawa</a:t>
            </a:r>
            <a:r>
              <a:rPr lang="it-IT" b="1" i="0" u="none" dirty="0"/>
              <a:t>, il diagramma delle affinità, la mappa concettuale, la tecnica </a:t>
            </a:r>
            <a:r>
              <a:rPr lang="it-IT" b="1" i="0" u="none" dirty="0" err="1"/>
              <a:t>Cramper</a:t>
            </a:r>
            <a:r>
              <a:rPr lang="it-IT" b="1" i="0" u="none" dirty="0"/>
              <a:t>, la check-list di </a:t>
            </a:r>
            <a:r>
              <a:rPr lang="it-IT" b="1" i="0" u="none" dirty="0" err="1"/>
              <a:t>Osborn</a:t>
            </a:r>
            <a:r>
              <a:rPr lang="it-IT" b="1" i="0" u="none" dirty="0"/>
              <a:t>.</a:t>
            </a:r>
            <a:endParaRPr lang="it-IT" dirty="0"/>
          </a:p>
          <a:p>
            <a:pPr algn="l" rtl="0"/>
            <a:endParaRPr lang="it-IT" b="0" i="0" u="none" dirty="0"/>
          </a:p>
          <a:p>
            <a:pPr algn="l" rtl="0"/>
            <a:r>
              <a:rPr lang="it-IT" b="0" i="0" u="none" dirty="0" smtClean="0"/>
              <a:t>Quale </a:t>
            </a:r>
            <a:r>
              <a:rPr lang="it-IT" b="0" i="0" u="none" dirty="0"/>
              <a:t>dei metodi creativi è il più semplice?</a:t>
            </a:r>
          </a:p>
          <a:p>
            <a:pPr algn="l" rtl="0"/>
            <a:r>
              <a:rPr lang="it-IT" b="0" i="0" u="none" dirty="0"/>
              <a:t>Il nome di questo metodo è </a:t>
            </a:r>
            <a:r>
              <a:rPr lang="it-IT" b="1" i="0" u="none" dirty="0"/>
              <a:t>DO IT</a:t>
            </a:r>
            <a:r>
              <a:rPr lang="it-IT" b="0" i="0" u="none" dirty="0"/>
              <a:t>.  Questo metodo è l’acronimo di fasi di base, che possiamo percorrere per arrivare a una soluzione creativa.</a:t>
            </a:r>
            <a:r>
              <a:rPr lang="it-IT" dirty="0"/>
              <a:t/>
            </a:r>
            <a:br>
              <a:rPr lang="it-IT" dirty="0"/>
            </a:br>
            <a:endParaRPr lang="it-IT" dirty="0"/>
          </a:p>
          <a:p>
            <a:pPr algn="l" rtl="0"/>
            <a:r>
              <a:rPr lang="it-IT" b="0" i="0" u="none" dirty="0"/>
              <a:t>Il metodo </a:t>
            </a:r>
            <a:r>
              <a:rPr lang="it-IT" b="1" i="0" u="none" dirty="0"/>
              <a:t>DO IT</a:t>
            </a:r>
            <a:r>
              <a:rPr lang="it-IT" b="0" i="0" u="none" dirty="0"/>
              <a:t> è molto semplice a prima vista. </a:t>
            </a:r>
            <a:r>
              <a:rPr lang="it-IT" b="0" i="0" u="none" dirty="0" smtClean="0"/>
              <a:t>Ha dei punti </a:t>
            </a:r>
            <a:r>
              <a:rPr lang="it-IT" b="0" i="0" u="none" dirty="0"/>
              <a:t>deboli </a:t>
            </a:r>
            <a:r>
              <a:rPr lang="it-IT" b="0" i="0" u="none" dirty="0" smtClean="0"/>
              <a:t>– inizialmente porta ad una </a:t>
            </a:r>
            <a:r>
              <a:rPr lang="it-IT" b="0" i="0" u="none" dirty="0"/>
              <a:t>soluzione non molto innovativa. Dall’altro lato è utile, perché </a:t>
            </a:r>
            <a:r>
              <a:rPr lang="it-IT" b="1" i="0" u="none" dirty="0"/>
              <a:t>DO IT </a:t>
            </a:r>
            <a:r>
              <a:rPr lang="it-IT" b="0" i="0" u="none" dirty="0"/>
              <a:t>mostra benissimo le specifiche fasi del processo creativo.</a:t>
            </a:r>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5</a:t>
            </a:fld>
            <a:endParaRPr lang="it-IT" noProof="1" smtClean="0">
              <a:latin typeface="Tw Cen MT" pitchFamily="34" charset="0"/>
            </a:endParaRPr>
          </a:p>
        </p:txBody>
      </p:sp>
    </p:spTree>
    <p:extLst>
      <p:ext uri="{BB962C8B-B14F-4D97-AF65-F5344CB8AC3E}">
        <p14:creationId xmlns:p14="http://schemas.microsoft.com/office/powerpoint/2010/main" xmlns="" val="1163469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rtl="0"/>
            <a:r>
              <a:rPr lang="it-IT" b="0" i="0" u="none" baseline="0" dirty="0"/>
              <a:t>Nell’ultima parte del metodo </a:t>
            </a:r>
            <a:r>
              <a:rPr lang="it-IT" b="1" i="0" u="none" baseline="0" dirty="0"/>
              <a:t>DO IT </a:t>
            </a:r>
            <a:r>
              <a:rPr lang="it-IT" b="0" i="0" u="none" baseline="0" dirty="0"/>
              <a:t>il trainer utilizza, ad esempio, il prodotto finale e le soluzioni.</a:t>
            </a:r>
          </a:p>
          <a:p>
            <a:endParaRPr lang="it-IT" baseline="0" dirty="0" smtClean="0"/>
          </a:p>
          <a:p>
            <a:pPr algn="l" rtl="0"/>
            <a:r>
              <a:rPr lang="it-IT" b="0" i="0" u="none" baseline="0" dirty="0"/>
              <a:t>Se il partecipante vuole, può essere elaborato un piano specifico.</a:t>
            </a:r>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6</a:t>
            </a:fld>
            <a:endParaRPr lang="it-IT" noProof="1" smtClean="0">
              <a:latin typeface="Tw Cen MT" pitchFamily="34" charset="0"/>
            </a:endParaRPr>
          </a:p>
        </p:txBody>
      </p:sp>
    </p:spTree>
    <p:extLst>
      <p:ext uri="{BB962C8B-B14F-4D97-AF65-F5344CB8AC3E}">
        <p14:creationId xmlns:p14="http://schemas.microsoft.com/office/powerpoint/2010/main" xmlns="" val="1799460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defTabSz="883676" rtl="0">
              <a:defRPr/>
            </a:pPr>
            <a:r>
              <a:rPr lang="it-IT" b="0" i="0" u="none" dirty="0"/>
              <a:t>Il trainer introduce il tema del clima creativo  </a:t>
            </a:r>
          </a:p>
          <a:p>
            <a:pPr algn="l" defTabSz="883676" rtl="0">
              <a:defRPr/>
            </a:pPr>
            <a:endParaRPr lang="it-IT" dirty="0"/>
          </a:p>
          <a:p>
            <a:pPr algn="l" defTabSz="883676" rtl="0">
              <a:defRPr/>
            </a:pPr>
            <a:r>
              <a:rPr lang="it-IT" b="0" i="0" u="none" dirty="0"/>
              <a:t> </a:t>
            </a:r>
            <a:r>
              <a:rPr lang="it-IT" b="1" i="0" u="none" dirty="0"/>
              <a:t>“Molte organizzazioni oggi non possono esistere senza idee creative.</a:t>
            </a:r>
            <a:r>
              <a:rPr lang="it-IT" b="0" i="0" u="none" dirty="0"/>
              <a:t> </a:t>
            </a:r>
            <a:r>
              <a:rPr lang="it-IT" b="1" i="0" u="none" dirty="0"/>
              <a:t>Non riescono sempre a creare un ambiente in cui i dipendenti entrino a contatto con nuove idee e le applichino nella pratica.</a:t>
            </a:r>
            <a:r>
              <a:rPr lang="it-IT" b="0" i="0" u="none" dirty="0"/>
              <a:t> </a:t>
            </a:r>
            <a:r>
              <a:rPr lang="it-IT" b="1" i="0" u="none" dirty="0"/>
              <a:t>Il clima creativo può essere visto da diverse angolazioni”.</a:t>
            </a:r>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7</a:t>
            </a:fld>
            <a:endParaRPr lang="it-IT" noProof="1" smtClean="0">
              <a:latin typeface="Tw Cen MT" pitchFamily="34" charset="0"/>
            </a:endParaRPr>
          </a:p>
        </p:txBody>
      </p:sp>
    </p:spTree>
    <p:extLst>
      <p:ext uri="{BB962C8B-B14F-4D97-AF65-F5344CB8AC3E}">
        <p14:creationId xmlns:p14="http://schemas.microsoft.com/office/powerpoint/2010/main" xmlns="" val="1016590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rtl="0"/>
            <a:r>
              <a:rPr lang="it-IT" b="0" i="0" u="none" dirty="0"/>
              <a:t>Il trainer descrive i fattori del clima creativo presenti nelle slide.</a:t>
            </a:r>
          </a:p>
          <a:p>
            <a:endParaRPr lang="it-IT" dirty="0"/>
          </a:p>
          <a:p>
            <a:pPr algn="l" rtl="0"/>
            <a:r>
              <a:rPr lang="it-IT" b="1" i="0" u="none" dirty="0"/>
              <a:t>“Oltre ai fattori suddetti per il clima creativo, svolgono un ruolo importantissimo anche il livello di collaborazione del team e la motivazione generale al miglioramento.</a:t>
            </a:r>
            <a:r>
              <a:rPr lang="it-IT" b="0" i="0" u="none" dirty="0"/>
              <a:t> </a:t>
            </a:r>
            <a:r>
              <a:rPr lang="it-IT" b="1" i="0" u="none" dirty="0"/>
              <a:t>La creazione di un clima creativo è a lungo termine ed è auspicabile cominciare prima dall’unità organizzativa”.</a:t>
            </a:r>
          </a:p>
          <a:p>
            <a:endParaRPr lang="it-IT" b="1" dirty="0"/>
          </a:p>
          <a:p>
            <a:pPr algn="l" rtl="0"/>
            <a:r>
              <a:rPr lang="it-IT" b="1" i="0" u="none" dirty="0"/>
              <a:t>“Il pensiero creativo è una tipologia particolare di pensiero caratterizzata da un’alta motivazione, dalla tenacia, dalla responsabilità, dalla capacità di ispirarsi e dall’abilità di collegare le conoscenze dei diversi settori, cercando soluzioni varie”.</a:t>
            </a:r>
          </a:p>
          <a:p>
            <a:endParaRPr lang="it-IT" dirty="0"/>
          </a:p>
          <a:p>
            <a:pPr algn="l" rtl="0"/>
            <a:r>
              <a:rPr lang="it-IT" b="1" i="0" u="none" dirty="0"/>
              <a:t>Perché è importante?</a:t>
            </a:r>
          </a:p>
          <a:p>
            <a:endParaRPr lang="it-IT" dirty="0"/>
          </a:p>
          <a:p>
            <a:pPr algn="l" rtl="0"/>
            <a:r>
              <a:rPr lang="it-IT" b="1" i="1" u="none" dirty="0"/>
              <a:t>Un’azienda di successo è un’azienda che cerca nuove strade per i clienti.</a:t>
            </a:r>
          </a:p>
          <a:p>
            <a:endParaRPr lang="it-IT" b="1" i="1" dirty="0"/>
          </a:p>
          <a:p>
            <a:pPr algn="l" rtl="0"/>
            <a:r>
              <a:rPr lang="it-IT" b="1" i="1" u="none" dirty="0"/>
              <a:t>La soluzione </a:t>
            </a:r>
            <a:r>
              <a:rPr lang="it-IT" b="1" i="1" u="none" dirty="0" smtClean="0"/>
              <a:t>è creativa quando </a:t>
            </a:r>
            <a:r>
              <a:rPr lang="it-IT" b="1" i="1" u="none" dirty="0"/>
              <a:t>la crisi è molto pesante nell’ambiente competitivo di oggi.</a:t>
            </a:r>
            <a:r>
              <a:rPr lang="it-IT" b="0" i="0" u="none" dirty="0"/>
              <a:t> </a:t>
            </a:r>
          </a:p>
          <a:p>
            <a:endParaRPr lang="it-IT" dirty="0"/>
          </a:p>
          <a:p>
            <a:pPr algn="l" rtl="0"/>
            <a:r>
              <a:rPr lang="it-IT" b="0" i="0" u="none" dirty="0"/>
              <a:t>La crisi nella società è un effetto comune nelle piccole imprese, ma anche nelle imprese affermate e nelle multinazionali.  Con l’utilizzo creativo della crisi, l’azienda può avanzare qualitativamente.</a:t>
            </a:r>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8</a:t>
            </a:fld>
            <a:endParaRPr lang="it-IT" noProof="1" smtClean="0">
              <a:latin typeface="Tw Cen MT" pitchFamily="34" charset="0"/>
            </a:endParaRPr>
          </a:p>
        </p:txBody>
      </p:sp>
    </p:spTree>
    <p:extLst>
      <p:ext uri="{BB962C8B-B14F-4D97-AF65-F5344CB8AC3E}">
        <p14:creationId xmlns:p14="http://schemas.microsoft.com/office/powerpoint/2010/main" xmlns="" val="653175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l" rtl="0"/>
            <a:r>
              <a:rPr lang="it-IT" b="0" i="0" u="none" dirty="0"/>
              <a:t>Il trainer continua con l’interpretazione di questo tema.</a:t>
            </a:r>
          </a:p>
          <a:p>
            <a:endParaRPr lang="it-IT" dirty="0"/>
          </a:p>
          <a:p>
            <a:pPr algn="l" rtl="0"/>
            <a:r>
              <a:rPr lang="it-IT" b="0" i="0" u="none" dirty="0"/>
              <a:t>Il manager di successo è </a:t>
            </a:r>
            <a:r>
              <a:rPr lang="it-IT" b="0" i="0" u="none" dirty="0" smtClean="0"/>
              <a:t>quello che si dimostra capace di </a:t>
            </a:r>
            <a:r>
              <a:rPr lang="it-IT" b="0" i="0" u="none" dirty="0"/>
              <a:t>mettere le persone </a:t>
            </a:r>
            <a:r>
              <a:rPr lang="it-IT" b="0" i="0" u="none" dirty="0" smtClean="0"/>
              <a:t>e le strutture meno reattive in </a:t>
            </a:r>
            <a:r>
              <a:rPr lang="it-IT" b="0" i="0" u="none" dirty="0"/>
              <a:t>movimento in situazioni negative all’interno dell’azienda e </a:t>
            </a:r>
            <a:r>
              <a:rPr lang="it-IT" b="0" i="0" u="none" dirty="0" smtClean="0"/>
              <a:t>capace di rafforzare </a:t>
            </a:r>
            <a:r>
              <a:rPr lang="it-IT" b="0" i="0" u="none" dirty="0"/>
              <a:t>la loro capacità di reazione immediata al cambiamento del mercato e dell’idea del cliente.</a:t>
            </a:r>
          </a:p>
          <a:p>
            <a:pPr algn="l" rtl="0"/>
            <a:r>
              <a:rPr lang="it-IT" b="0" i="0" u="none" dirty="0"/>
              <a:t>Uno dei numerosi modi è la creazione di un clima creativo all’interno dell’azienda.</a:t>
            </a:r>
          </a:p>
          <a:p>
            <a:endParaRPr lang="it-IT" dirty="0"/>
          </a:p>
          <a:p>
            <a:pPr algn="l" rtl="0"/>
            <a:r>
              <a:rPr lang="it-IT" b="0" i="0" u="none" dirty="0"/>
              <a:t>È importante sottolineare che la creatività delle persone non può essere ordinata, deve essere motivata. Si tratta di un processo che richiede molto tempo.</a:t>
            </a:r>
          </a:p>
          <a:p>
            <a:pPr algn="l" rtl="0"/>
            <a:r>
              <a:rPr lang="it-IT" b="0" i="0" u="none" dirty="0"/>
              <a:t>Questo è testimoniato dal fatto che le imprese creative riescono sempre a dare </a:t>
            </a:r>
            <a:r>
              <a:rPr lang="it-IT" b="0" i="0" u="none" dirty="0" smtClean="0"/>
              <a:t>impulsi preventivi </a:t>
            </a:r>
            <a:r>
              <a:rPr lang="it-IT" b="0" i="0" u="none" dirty="0"/>
              <a:t>rispetto alla crisi, </a:t>
            </a:r>
            <a:r>
              <a:rPr lang="it-IT" b="0" i="0" u="none" dirty="0" smtClean="0"/>
              <a:t>o in alternativa a </a:t>
            </a:r>
            <a:r>
              <a:rPr lang="it-IT" b="0" i="0" u="none" dirty="0"/>
              <a:t>bandirla già nella fase iniziale.</a:t>
            </a:r>
          </a:p>
          <a:p>
            <a:endParaRPr lang="it-IT" dirty="0"/>
          </a:p>
          <a:p>
            <a:pPr algn="l" defTabSz="883676" rtl="0">
              <a:defRPr/>
            </a:pPr>
            <a:r>
              <a:rPr lang="it-IT" b="1" i="0" u="none" dirty="0"/>
              <a:t>La caratteristica delle aziende di </a:t>
            </a:r>
            <a:r>
              <a:rPr lang="it-IT" b="1" i="0" u="none" dirty="0" smtClean="0"/>
              <a:t>successo </a:t>
            </a:r>
            <a:r>
              <a:rPr lang="it-IT" b="1" i="0" u="none" dirty="0"/>
              <a:t>è quella che con la scelta e la successiva formazione dei dipendenti </a:t>
            </a:r>
            <a:r>
              <a:rPr lang="it-IT" b="1" i="0" u="none" dirty="0" smtClean="0"/>
              <a:t>attribuiscono la priorità al potenziale creativo del loro pensiero.</a:t>
            </a:r>
            <a:endParaRPr lang="it-IT" b="1" i="0" u="none" dirty="0"/>
          </a:p>
          <a:p>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U1-E3-</a:t>
            </a:r>
            <a:fld id="{4DFCE603-D661-40D4-B6D7-FD7DFB56CAB4}" type="slidenum">
              <a:rPr>
                <a:latin typeface="Tw Cen MT" pitchFamily="34" charset="0"/>
              </a:rPr>
              <a:pPr algn="l" defTabSz="952714" rtl="0"/>
              <a:t>9</a:t>
            </a:fld>
            <a:endParaRPr lang="it-IT" noProof="1" smtClean="0">
              <a:latin typeface="Tw Cen MT" pitchFamily="34" charset="0"/>
            </a:endParaRPr>
          </a:p>
        </p:txBody>
      </p:sp>
    </p:spTree>
    <p:extLst>
      <p:ext uri="{BB962C8B-B14F-4D97-AF65-F5344CB8AC3E}">
        <p14:creationId xmlns:p14="http://schemas.microsoft.com/office/powerpoint/2010/main" xmlns="" val="40194808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image"/>
          <p:cNvPicPr>
            <a:picLocks noChangeAspect="1" noChangeArrowheads="1"/>
          </p:cNvPicPr>
          <p:nvPr userDrawn="1"/>
        </p:nvPicPr>
        <p:blipFill>
          <a:blip r:embed="rId2" cstate="print">
            <a:lum bright="70000" contrast="-70000"/>
            <a:grayscl/>
          </a:blip>
          <a:srcRect/>
          <a:stretch>
            <a:fillRect/>
          </a:stretch>
        </p:blipFill>
        <p:spPr bwMode="auto">
          <a:xfrm>
            <a:off x="2411413" y="2317750"/>
            <a:ext cx="6732587" cy="3703638"/>
          </a:xfrm>
          <a:prstGeom prst="rect">
            <a:avLst/>
          </a:prstGeom>
          <a:noFill/>
          <a:ln w="9525">
            <a:noFill/>
            <a:miter lim="800000"/>
            <a:headEnd/>
            <a:tailEnd/>
          </a:ln>
        </p:spPr>
      </p:pic>
      <p:sp>
        <p:nvSpPr>
          <p:cNvPr id="5" name="Line 3"/>
          <p:cNvSpPr>
            <a:spLocks noChangeShapeType="1"/>
          </p:cNvSpPr>
          <p:nvPr/>
        </p:nvSpPr>
        <p:spPr bwMode="auto">
          <a:xfrm flipV="1">
            <a:off x="1403350" y="1428750"/>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6" name="Line 4"/>
          <p:cNvSpPr>
            <a:spLocks noChangeShapeType="1"/>
          </p:cNvSpPr>
          <p:nvPr/>
        </p:nvSpPr>
        <p:spPr bwMode="auto">
          <a:xfrm>
            <a:off x="312738" y="6015038"/>
            <a:ext cx="8580437" cy="6350"/>
          </a:xfrm>
          <a:prstGeom prst="line">
            <a:avLst/>
          </a:prstGeom>
          <a:noFill/>
          <a:ln w="38100">
            <a:solidFill>
              <a:srgbClr val="333399"/>
            </a:solidFill>
            <a:round/>
            <a:headEnd/>
            <a:tailEnd/>
          </a:ln>
          <a:effectLst/>
        </p:spPr>
        <p:txBody>
          <a:bodyPr wrap="none" anchor="ctr"/>
          <a:lstStyle/>
          <a:p>
            <a:pPr>
              <a:defRPr/>
            </a:pPr>
            <a:endParaRPr lang="en-US"/>
          </a:p>
        </p:txBody>
      </p:sp>
      <p:sp>
        <p:nvSpPr>
          <p:cNvPr id="7" name="Text Box 6"/>
          <p:cNvSpPr txBox="1">
            <a:spLocks noChangeArrowheads="1"/>
          </p:cNvSpPr>
          <p:nvPr/>
        </p:nvSpPr>
        <p:spPr bwMode="auto">
          <a:xfrm>
            <a:off x="6948488" y="6296025"/>
            <a:ext cx="1871662" cy="276225"/>
          </a:xfrm>
          <a:prstGeom prst="rect">
            <a:avLst/>
          </a:prstGeom>
          <a:noFill/>
          <a:ln w="9525">
            <a:noFill/>
            <a:miter lim="800000"/>
            <a:headEnd/>
            <a:tailEnd/>
          </a:ln>
          <a:effectLst/>
        </p:spPr>
        <p:txBody>
          <a:bodyPr>
            <a:spAutoFit/>
          </a:bodyPr>
          <a:lstStyle/>
          <a:p>
            <a:pPr algn="r">
              <a:defRPr/>
            </a:pPr>
            <a:r>
              <a:rPr lang="en-GB" sz="1200" u="none" noProof="0" dirty="0" smtClean="0">
                <a:solidFill>
                  <a:srgbClr val="000099"/>
                </a:solidFill>
                <a:latin typeface="Arial" pitchFamily="34" charset="0"/>
                <a:cs typeface="Arial" pitchFamily="34" charset="0"/>
              </a:rPr>
              <a:t>Release 1</a:t>
            </a:r>
            <a:endParaRPr lang="en-GB" sz="1200" u="none" noProof="0" dirty="0">
              <a:solidFill>
                <a:srgbClr val="000099"/>
              </a:solidFill>
              <a:latin typeface="Arial" pitchFamily="34" charset="0"/>
              <a:cs typeface="Arial" pitchFamily="34" charset="0"/>
            </a:endParaRPr>
          </a:p>
        </p:txBody>
      </p:sp>
      <p:sp>
        <p:nvSpPr>
          <p:cNvPr id="8" name="Text Box 8"/>
          <p:cNvSpPr txBox="1">
            <a:spLocks noChangeArrowheads="1"/>
          </p:cNvSpPr>
          <p:nvPr/>
        </p:nvSpPr>
        <p:spPr bwMode="auto">
          <a:xfrm>
            <a:off x="1285875" y="5989638"/>
            <a:ext cx="3311525" cy="692150"/>
          </a:xfrm>
          <a:prstGeom prst="rect">
            <a:avLst/>
          </a:prstGeom>
          <a:noFill/>
          <a:ln w="9525">
            <a:noFill/>
            <a:miter lim="800000"/>
            <a:headEnd/>
            <a:tailEnd/>
          </a:ln>
          <a:effectLst/>
        </p:spPr>
        <p:txBody>
          <a:bodyPr>
            <a:spAutoFit/>
          </a:bodyPr>
          <a:lstStyle/>
          <a:p>
            <a:pPr algn="ctr">
              <a:defRPr/>
            </a:pPr>
            <a:endParaRPr lang="en-GB" sz="900" u="none" noProof="0" dirty="0" smtClean="0">
              <a:solidFill>
                <a:srgbClr val="000099"/>
              </a:solidFill>
              <a:latin typeface="Tw Cen MT" pitchFamily="34" charset="-18"/>
            </a:endParaRPr>
          </a:p>
          <a:p>
            <a:pPr>
              <a:defRPr/>
            </a:pPr>
            <a:r>
              <a:rPr lang="en-GB" sz="1200" u="none" noProof="0" dirty="0" smtClean="0">
                <a:solidFill>
                  <a:srgbClr val="000099"/>
                </a:solidFill>
                <a:latin typeface="Arial" pitchFamily="34" charset="0"/>
                <a:cs typeface="Arial" pitchFamily="34" charset="0"/>
              </a:rPr>
              <a:t>ECQA Certified Training Material </a:t>
            </a:r>
          </a:p>
          <a:p>
            <a:pPr algn="ctr">
              <a:defRPr/>
            </a:pPr>
            <a:endParaRPr lang="en-GB" sz="600" u="none" noProof="0" dirty="0" smtClean="0">
              <a:solidFill>
                <a:srgbClr val="000099"/>
              </a:solidFill>
              <a:latin typeface="Arial" pitchFamily="34" charset="0"/>
              <a:cs typeface="Arial" pitchFamily="34" charset="0"/>
            </a:endParaRPr>
          </a:p>
          <a:p>
            <a:pPr>
              <a:defRPr/>
            </a:pPr>
            <a:r>
              <a:rPr lang="en-GB" sz="1200" u="none" noProof="0" dirty="0" smtClean="0">
                <a:solidFill>
                  <a:srgbClr val="000099"/>
                </a:solidFill>
                <a:latin typeface="Arial" pitchFamily="34" charset="0"/>
                <a:cs typeface="Arial" pitchFamily="34" charset="0"/>
              </a:rPr>
              <a:t>Authors: I2E Training Material Committee </a:t>
            </a:r>
            <a:endParaRPr lang="en-GB" sz="1200" u="none" noProof="0" dirty="0">
              <a:solidFill>
                <a:srgbClr val="000099"/>
              </a:solidFill>
              <a:latin typeface="Arial" pitchFamily="34" charset="0"/>
              <a:cs typeface="Arial" pitchFamily="34" charset="0"/>
            </a:endParaRPr>
          </a:p>
        </p:txBody>
      </p:sp>
      <p:sp>
        <p:nvSpPr>
          <p:cNvPr id="9" name="Text Box 12"/>
          <p:cNvSpPr txBox="1">
            <a:spLocks noChangeArrowheads="1"/>
          </p:cNvSpPr>
          <p:nvPr userDrawn="1"/>
        </p:nvSpPr>
        <p:spPr bwMode="auto">
          <a:xfrm>
            <a:off x="1835150" y="357188"/>
            <a:ext cx="7058025" cy="954107"/>
          </a:xfrm>
          <a:prstGeom prst="rect">
            <a:avLst/>
          </a:prstGeom>
          <a:noFill/>
          <a:ln w="9525">
            <a:noFill/>
            <a:miter lim="800000"/>
            <a:headEnd/>
            <a:tailEnd/>
          </a:ln>
          <a:effectLst/>
        </p:spPr>
        <p:txBody>
          <a:bodyPr>
            <a:spAutoFit/>
          </a:bodyPr>
          <a:lstStyle/>
          <a:p>
            <a:pPr algn="ctr">
              <a:defRPr/>
            </a:pPr>
            <a:r>
              <a:rPr lang="en-GB" b="1" u="none" noProof="0" dirty="0" smtClean="0">
                <a:solidFill>
                  <a:srgbClr val="000099"/>
                </a:solidFill>
                <a:latin typeface="Arial" pitchFamily="34" charset="0"/>
                <a:cs typeface="Arial" pitchFamily="34" charset="0"/>
              </a:rPr>
              <a:t>ECQA Certified</a:t>
            </a:r>
            <a:br>
              <a:rPr lang="en-GB" b="1" u="none" noProof="0" dirty="0" smtClean="0">
                <a:solidFill>
                  <a:srgbClr val="000099"/>
                </a:solidFill>
                <a:latin typeface="Arial" pitchFamily="34" charset="0"/>
                <a:cs typeface="Arial" pitchFamily="34" charset="0"/>
              </a:rPr>
            </a:br>
            <a:r>
              <a:rPr lang="en-GB" b="1" u="none" baseline="0" noProof="0" dirty="0" err="1" smtClean="0">
                <a:solidFill>
                  <a:srgbClr val="000099"/>
                </a:solidFill>
                <a:latin typeface="Arial" pitchFamily="34" charset="0"/>
                <a:cs typeface="Arial" pitchFamily="34" charset="0"/>
              </a:rPr>
              <a:t>EntreprenEUr</a:t>
            </a:r>
            <a:endParaRPr lang="en-GB" b="1" noProof="0" dirty="0">
              <a:solidFill>
                <a:srgbClr val="000099"/>
              </a:solidFill>
              <a:latin typeface="Arial" pitchFamily="34" charset="0"/>
              <a:cs typeface="Arial" pitchFamily="34" charset="0"/>
            </a:endParaRPr>
          </a:p>
        </p:txBody>
      </p:sp>
      <p:sp>
        <p:nvSpPr>
          <p:cNvPr id="10" name="Rectangle 46"/>
          <p:cNvSpPr>
            <a:spLocks noChangeArrowheads="1"/>
          </p:cNvSpPr>
          <p:nvPr userDrawn="1"/>
        </p:nvSpPr>
        <p:spPr bwMode="auto">
          <a:xfrm>
            <a:off x="0" y="0"/>
            <a:ext cx="1143000" cy="6858000"/>
          </a:xfrm>
          <a:prstGeom prst="rect">
            <a:avLst/>
          </a:prstGeom>
          <a:solidFill>
            <a:srgbClr val="354994"/>
          </a:solidFill>
          <a:ln w="9525">
            <a:noFill/>
            <a:miter lim="800000"/>
            <a:headEnd/>
            <a:tailEnd/>
          </a:ln>
          <a:effectLst/>
        </p:spPr>
        <p:txBody>
          <a:bodyPr wrap="none" anchor="ctr"/>
          <a:lstStyle/>
          <a:p>
            <a:pPr>
              <a:defRPr/>
            </a:pPr>
            <a:endParaRPr lang="fr-FR"/>
          </a:p>
        </p:txBody>
      </p:sp>
      <p:pic>
        <p:nvPicPr>
          <p:cNvPr id="11" name="Picture 58"/>
          <p:cNvPicPr>
            <a:picLocks noChangeAspect="1" noChangeArrowheads="1"/>
          </p:cNvPicPr>
          <p:nvPr userDrawn="1"/>
        </p:nvPicPr>
        <p:blipFill>
          <a:blip r:embed="rId3" cstate="print"/>
          <a:srcRect l="18750" r="6250" b="10257"/>
          <a:stretch>
            <a:fillRect/>
          </a:stretch>
        </p:blipFill>
        <p:spPr bwMode="auto">
          <a:xfrm>
            <a:off x="0" y="6191250"/>
            <a:ext cx="609600" cy="666750"/>
          </a:xfrm>
          <a:prstGeom prst="rect">
            <a:avLst/>
          </a:prstGeom>
          <a:noFill/>
          <a:ln w="9525">
            <a:noFill/>
            <a:miter lim="800000"/>
            <a:headEnd/>
            <a:tailEnd/>
          </a:ln>
        </p:spPr>
      </p:pic>
      <p:pic>
        <p:nvPicPr>
          <p:cNvPr id="12" name="Picture 59"/>
          <p:cNvPicPr>
            <a:picLocks noChangeAspect="1" noChangeArrowheads="1"/>
          </p:cNvPicPr>
          <p:nvPr userDrawn="1"/>
        </p:nvPicPr>
        <p:blipFill>
          <a:blip r:embed="rId3" cstate="print"/>
          <a:srcRect l="28125" r="6250" b="7693"/>
          <a:stretch>
            <a:fillRect/>
          </a:stretch>
        </p:blipFill>
        <p:spPr bwMode="auto">
          <a:xfrm>
            <a:off x="0" y="4343400"/>
            <a:ext cx="533400" cy="685800"/>
          </a:xfrm>
          <a:prstGeom prst="rect">
            <a:avLst/>
          </a:prstGeom>
          <a:noFill/>
          <a:ln w="9525">
            <a:noFill/>
            <a:miter lim="800000"/>
            <a:headEnd/>
            <a:tailEnd/>
          </a:ln>
        </p:spPr>
      </p:pic>
      <p:pic>
        <p:nvPicPr>
          <p:cNvPr id="13" name="Picture 60"/>
          <p:cNvPicPr>
            <a:picLocks noChangeAspect="1" noChangeArrowheads="1"/>
          </p:cNvPicPr>
          <p:nvPr userDrawn="1"/>
        </p:nvPicPr>
        <p:blipFill>
          <a:blip r:embed="rId4" cstate="print"/>
          <a:srcRect b="3786"/>
          <a:stretch>
            <a:fillRect/>
          </a:stretch>
        </p:blipFill>
        <p:spPr bwMode="auto">
          <a:xfrm>
            <a:off x="304800" y="5334000"/>
            <a:ext cx="762000" cy="685800"/>
          </a:xfrm>
          <a:prstGeom prst="rect">
            <a:avLst/>
          </a:prstGeom>
          <a:noFill/>
          <a:ln w="9525">
            <a:noFill/>
            <a:miter lim="800000"/>
            <a:headEnd/>
            <a:tailEnd/>
          </a:ln>
        </p:spPr>
      </p:pic>
      <p:pic>
        <p:nvPicPr>
          <p:cNvPr id="14" name="Picture 11"/>
          <p:cNvPicPr>
            <a:picLocks noChangeAspect="1" noChangeArrowheads="1"/>
          </p:cNvPicPr>
          <p:nvPr userDrawn="1"/>
        </p:nvPicPr>
        <p:blipFill>
          <a:blip r:embed="rId5" cstate="print"/>
          <a:srcRect/>
          <a:stretch>
            <a:fillRect/>
          </a:stretch>
        </p:blipFill>
        <p:spPr bwMode="auto">
          <a:xfrm>
            <a:off x="7391722" y="4997450"/>
            <a:ext cx="1428750" cy="931863"/>
          </a:xfrm>
          <a:prstGeom prst="rect">
            <a:avLst/>
          </a:prstGeom>
          <a:noFill/>
          <a:ln w="9525">
            <a:noFill/>
            <a:miter lim="800000"/>
            <a:headEnd/>
            <a:tailEnd/>
          </a:ln>
        </p:spPr>
      </p:pic>
      <p:sp>
        <p:nvSpPr>
          <p:cNvPr id="15"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sp>
        <p:nvSpPr>
          <p:cNvPr id="372738" name="Rectangle 2"/>
          <p:cNvSpPr>
            <a:spLocks noGrp="1" noChangeArrowheads="1"/>
          </p:cNvSpPr>
          <p:nvPr>
            <p:ph type="subTitle" idx="1"/>
          </p:nvPr>
        </p:nvSpPr>
        <p:spPr>
          <a:xfrm>
            <a:off x="1643042" y="3284538"/>
            <a:ext cx="7000924" cy="1752600"/>
          </a:xfrm>
        </p:spPr>
        <p:txBody>
          <a:bodyPr/>
          <a:lstStyle>
            <a:lvl1pPr marL="0" indent="0" algn="ctr">
              <a:buFontTx/>
              <a:buNone/>
              <a:defRPr b="1"/>
            </a:lvl1pPr>
          </a:lstStyle>
          <a:p>
            <a:r>
              <a:rPr lang="en-US" dirty="0"/>
              <a:t>Click to edit </a:t>
            </a:r>
            <a:r>
              <a:rPr lang="sl-SI" dirty="0"/>
              <a:t>Element</a:t>
            </a:r>
            <a:r>
              <a:rPr lang="en-US" dirty="0"/>
              <a:t> subtitle style</a:t>
            </a:r>
          </a:p>
        </p:txBody>
      </p:sp>
      <p:sp>
        <p:nvSpPr>
          <p:cNvPr id="372741" name="Rectangle 5"/>
          <p:cNvSpPr>
            <a:spLocks noGrp="1" noChangeArrowheads="1"/>
          </p:cNvSpPr>
          <p:nvPr>
            <p:ph type="ctrTitle"/>
          </p:nvPr>
        </p:nvSpPr>
        <p:spPr>
          <a:xfrm>
            <a:off x="1643041" y="1773238"/>
            <a:ext cx="7000925" cy="1470025"/>
          </a:xfrm>
        </p:spPr>
        <p:txBody>
          <a:bodyPr/>
          <a:lstStyle>
            <a:lvl1pPr>
              <a:defRPr sz="3200"/>
            </a:lvl1pPr>
          </a:lstStyle>
          <a:p>
            <a:r>
              <a:rPr lang="sl-SI" dirty="0"/>
              <a:t>CLICK HERE TO ADD UNIT TITLE</a:t>
            </a:r>
            <a:endParaRPr lang="en-US" dirty="0"/>
          </a:p>
        </p:txBody>
      </p:sp>
      <p:pic>
        <p:nvPicPr>
          <p:cNvPr id="18" name="Picture 2" descr="EU_flag_LLP_EN-01"/>
          <p:cNvPicPr>
            <a:picLocks noChangeAspect="1" noChangeArrowheads="1"/>
          </p:cNvPicPr>
          <p:nvPr userDrawn="1"/>
        </p:nvPicPr>
        <p:blipFill>
          <a:blip r:embed="rId6" cstate="print"/>
          <a:srcRect/>
          <a:stretch>
            <a:fillRect/>
          </a:stretch>
        </p:blipFill>
        <p:spPr bwMode="auto">
          <a:xfrm>
            <a:off x="1187624" y="5157192"/>
            <a:ext cx="2088232" cy="815749"/>
          </a:xfrm>
          <a:prstGeom prst="rect">
            <a:avLst/>
          </a:prstGeom>
          <a:noFill/>
          <a:ln w="9525">
            <a:noFill/>
            <a:miter lim="800000"/>
            <a:headEnd/>
            <a:tailEnd/>
          </a:ln>
        </p:spPr>
      </p:pic>
      <p:sp>
        <p:nvSpPr>
          <p:cNvPr id="19" name="Text Box 5"/>
          <p:cNvSpPr txBox="1">
            <a:spLocks noChangeArrowheads="1"/>
          </p:cNvSpPr>
          <p:nvPr userDrawn="1"/>
        </p:nvSpPr>
        <p:spPr bwMode="auto">
          <a:xfrm>
            <a:off x="3347864" y="5169386"/>
            <a:ext cx="3744416" cy="707886"/>
          </a:xfrm>
          <a:prstGeom prst="rect">
            <a:avLst/>
          </a:prstGeom>
          <a:noFill/>
          <a:ln w="9525">
            <a:noFill/>
            <a:miter lim="800000"/>
            <a:headEnd/>
            <a:tailEnd/>
          </a:ln>
        </p:spPr>
        <p:txBody>
          <a:bodyPr wrap="square">
            <a:spAutoFit/>
          </a:bodyPr>
          <a:lstStyle/>
          <a:p>
            <a:pPr algn="ctr"/>
            <a:r>
              <a:rPr lang="en-GB" sz="800" u="none" noProof="0" dirty="0" smtClean="0">
                <a:solidFill>
                  <a:srgbClr val="000099"/>
                </a:solidFill>
                <a:latin typeface="Tw Cen MT" pitchFamily="34" charset="0"/>
              </a:rPr>
              <a:t>The development of this Training Material was partly funded by the EU under</a:t>
            </a:r>
            <a:r>
              <a:rPr lang="en-GB" sz="800" u="none" baseline="0" noProof="0" dirty="0" smtClean="0">
                <a:solidFill>
                  <a:srgbClr val="000099"/>
                </a:solidFill>
                <a:latin typeface="Tw Cen MT" pitchFamily="34" charset="0"/>
              </a:rPr>
              <a:t>: </a:t>
            </a:r>
            <a:r>
              <a:rPr lang="en-GB" sz="800" u="none" noProof="0" dirty="0" smtClean="0">
                <a:solidFill>
                  <a:srgbClr val="000099"/>
                </a:solidFill>
                <a:latin typeface="Tw Cen MT" pitchFamily="34" charset="0"/>
              </a:rPr>
              <a:t>Leonardo da Vinci programme 2012-1-CZ1-LEO05-09679.</a:t>
            </a:r>
          </a:p>
          <a:p>
            <a:pPr algn="ctr"/>
            <a:r>
              <a:rPr lang="en-GB" sz="800" u="none" noProof="0" dirty="0" smtClean="0">
                <a:solidFill>
                  <a:srgbClr val="000099"/>
                </a:solidFill>
                <a:latin typeface="Tw Cen MT" pitchFamily="34" charset="0"/>
              </a:rPr>
              <a:t>This publication reflects the views only of the authors, </a:t>
            </a:r>
            <a:br>
              <a:rPr lang="en-GB" sz="800" u="none" noProof="0" dirty="0" smtClean="0">
                <a:solidFill>
                  <a:srgbClr val="000099"/>
                </a:solidFill>
                <a:latin typeface="Tw Cen MT" pitchFamily="34" charset="0"/>
              </a:rPr>
            </a:br>
            <a:r>
              <a:rPr lang="en-GB" sz="800" u="none" noProof="0" dirty="0" smtClean="0">
                <a:solidFill>
                  <a:srgbClr val="000099"/>
                </a:solidFill>
                <a:latin typeface="Tw Cen MT" pitchFamily="34" charset="0"/>
              </a:rPr>
              <a:t>and the Commission cannot be held responsible for any use which may be made of the information contained therein. </a:t>
            </a:r>
            <a:endParaRPr lang="en-GB" sz="800" u="none" noProof="0" dirty="0">
              <a:solidFill>
                <a:srgbClr val="000099"/>
              </a:solidFill>
              <a:latin typeface="Tw Cen MT" pitchFamily="34" charset="0"/>
            </a:endParaRPr>
          </a:p>
        </p:txBody>
      </p:sp>
      <p:pic>
        <p:nvPicPr>
          <p:cNvPr id="20" name="Image 19" descr="I2E logo - final - png.png"/>
          <p:cNvPicPr>
            <a:picLocks noChangeAspect="1"/>
          </p:cNvPicPr>
          <p:nvPr userDrawn="1"/>
        </p:nvPicPr>
        <p:blipFill>
          <a:blip r:embed="rId7" cstate="print"/>
          <a:stretch>
            <a:fillRect/>
          </a:stretch>
        </p:blipFill>
        <p:spPr>
          <a:xfrm>
            <a:off x="1259632" y="332656"/>
            <a:ext cx="1475656" cy="52599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400"/>
            </a:lvl2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3990975"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12875"/>
            <a:ext cx="3992562"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219950" cy="8969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8313" y="1412875"/>
            <a:ext cx="8135937" cy="4378325"/>
          </a:xfrm>
        </p:spPr>
        <p:txBody>
          <a:bodyPr/>
          <a:lstStyle/>
          <a:p>
            <a:pPr lvl="0"/>
            <a:endParaRPr lang="en-US" noProof="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68313" y="1214438"/>
            <a:ext cx="8135937" cy="457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here for Master-Text format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0691" name="Line 3"/>
          <p:cNvSpPr>
            <a:spLocks noChangeShapeType="1"/>
          </p:cNvSpPr>
          <p:nvPr/>
        </p:nvSpPr>
        <p:spPr bwMode="auto">
          <a:xfrm flipV="1">
            <a:off x="1403350" y="928688"/>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370692" name="Line 4"/>
          <p:cNvSpPr>
            <a:spLocks noChangeShapeType="1"/>
          </p:cNvSpPr>
          <p:nvPr/>
        </p:nvSpPr>
        <p:spPr bwMode="auto">
          <a:xfrm>
            <a:off x="312738" y="5929313"/>
            <a:ext cx="8602662" cy="4762"/>
          </a:xfrm>
          <a:prstGeom prst="line">
            <a:avLst/>
          </a:prstGeom>
          <a:noFill/>
          <a:ln w="38100">
            <a:solidFill>
              <a:srgbClr val="333399"/>
            </a:solidFill>
            <a:round/>
            <a:headEnd/>
            <a:tailEnd/>
          </a:ln>
          <a:effectLst/>
        </p:spPr>
        <p:txBody>
          <a:bodyPr wrap="none" anchor="ctr"/>
          <a:lstStyle/>
          <a:p>
            <a:pPr>
              <a:defRPr/>
            </a:pPr>
            <a:endParaRPr lang="en-US"/>
          </a:p>
        </p:txBody>
      </p:sp>
      <p:sp>
        <p:nvSpPr>
          <p:cNvPr id="1029" name="Rectangle 5"/>
          <p:cNvSpPr>
            <a:spLocks noGrp="1" noChangeArrowheads="1"/>
          </p:cNvSpPr>
          <p:nvPr>
            <p:ph type="title"/>
          </p:nvPr>
        </p:nvSpPr>
        <p:spPr bwMode="auto">
          <a:xfrm>
            <a:off x="1600200" y="0"/>
            <a:ext cx="7219950" cy="8969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here for slide title</a:t>
            </a:r>
          </a:p>
        </p:txBody>
      </p:sp>
      <p:sp>
        <p:nvSpPr>
          <p:cNvPr id="370698" name="Text Box 10"/>
          <p:cNvSpPr txBox="1">
            <a:spLocks noChangeArrowheads="1"/>
          </p:cNvSpPr>
          <p:nvPr/>
        </p:nvSpPr>
        <p:spPr bwMode="auto">
          <a:xfrm>
            <a:off x="7429500" y="6215063"/>
            <a:ext cx="1533525" cy="338554"/>
          </a:xfrm>
          <a:prstGeom prst="rect">
            <a:avLst/>
          </a:prstGeom>
          <a:noFill/>
          <a:ln w="9525">
            <a:noFill/>
            <a:miter lim="800000"/>
            <a:headEnd/>
            <a:tailEnd/>
          </a:ln>
          <a:effectLst/>
        </p:spPr>
        <p:txBody>
          <a:bodyPr>
            <a:spAutoFit/>
          </a:bodyPr>
          <a:lstStyle/>
          <a:p>
            <a:pPr algn="r">
              <a:defRPr/>
            </a:pPr>
            <a:r>
              <a:rPr lang="en-GB" sz="1600" b="1" u="none" dirty="0" smtClean="0">
                <a:solidFill>
                  <a:srgbClr val="000099"/>
                </a:solidFill>
                <a:latin typeface="Arial" pitchFamily="34" charset="0"/>
                <a:cs typeface="Arial" pitchFamily="34" charset="0"/>
              </a:rPr>
              <a:t>U1-E</a:t>
            </a:r>
            <a:r>
              <a:rPr lang="cs-CZ" sz="1600" b="1" u="none" dirty="0" smtClean="0">
                <a:solidFill>
                  <a:srgbClr val="000099"/>
                </a:solidFill>
                <a:latin typeface="Arial" pitchFamily="34" charset="0"/>
                <a:cs typeface="Arial" pitchFamily="34" charset="0"/>
              </a:rPr>
              <a:t>3</a:t>
            </a:r>
            <a:r>
              <a:rPr lang="pt-PT" sz="1600" b="1" u="none" dirty="0" smtClean="0">
                <a:solidFill>
                  <a:srgbClr val="000099"/>
                </a:solidFill>
                <a:latin typeface="Arial" pitchFamily="34" charset="0"/>
                <a:cs typeface="Arial" pitchFamily="34" charset="0"/>
              </a:rPr>
              <a:t>-</a:t>
            </a:r>
            <a:fld id="{53805ADB-DFE5-4BBE-B453-37313F459E2D}" type="slidenum">
              <a:rPr lang="pt-PT" sz="1600" b="1" u="none" smtClean="0">
                <a:solidFill>
                  <a:srgbClr val="000099"/>
                </a:solidFill>
                <a:latin typeface="Arial" pitchFamily="34" charset="0"/>
                <a:cs typeface="Arial" pitchFamily="34" charset="0"/>
              </a:rPr>
              <a:pPr algn="r">
                <a:defRPr/>
              </a:pPr>
              <a:t>‹N›</a:t>
            </a:fld>
            <a:endParaRPr lang="cs-CZ" sz="1600" b="1" u="none" dirty="0" smtClean="0">
              <a:solidFill>
                <a:srgbClr val="000099"/>
              </a:solidFill>
              <a:latin typeface="Arial" pitchFamily="34" charset="0"/>
              <a:cs typeface="Arial" pitchFamily="34" charset="0"/>
            </a:endParaRPr>
          </a:p>
        </p:txBody>
      </p:sp>
      <p:sp>
        <p:nvSpPr>
          <p:cNvPr id="370699" name="Text Box 11"/>
          <p:cNvSpPr txBox="1">
            <a:spLocks noChangeArrowheads="1"/>
          </p:cNvSpPr>
          <p:nvPr/>
        </p:nvSpPr>
        <p:spPr bwMode="auto">
          <a:xfrm>
            <a:off x="1214438" y="6072188"/>
            <a:ext cx="3286125" cy="646112"/>
          </a:xfrm>
          <a:prstGeom prst="rect">
            <a:avLst/>
          </a:prstGeom>
          <a:noFill/>
          <a:ln w="9525">
            <a:noFill/>
            <a:miter lim="800000"/>
            <a:headEnd/>
            <a:tailEnd/>
          </a:ln>
          <a:effectLst/>
        </p:spPr>
        <p:txBody>
          <a:bodyPr>
            <a:spAutoFit/>
          </a:bodyPr>
          <a:lstStyle/>
          <a:p>
            <a:pPr>
              <a:defRPr/>
            </a:pPr>
            <a:r>
              <a:rPr lang="en-GB" sz="1200" u="none" dirty="0" smtClean="0">
                <a:solidFill>
                  <a:srgbClr val="000099"/>
                </a:solidFill>
                <a:latin typeface="Arial" pitchFamily="34" charset="0"/>
                <a:cs typeface="Arial" pitchFamily="34" charset="0"/>
              </a:rPr>
              <a:t>ECQA Certified Training Material</a:t>
            </a:r>
            <a:br>
              <a:rPr lang="en-GB" sz="1200" u="none" dirty="0" smtClean="0">
                <a:solidFill>
                  <a:srgbClr val="000099"/>
                </a:solidFill>
                <a:latin typeface="Arial" pitchFamily="34" charset="0"/>
                <a:cs typeface="Arial" pitchFamily="34" charset="0"/>
              </a:rPr>
            </a:br>
            <a:r>
              <a:rPr lang="en-GB" sz="1200" u="none" dirty="0" smtClean="0">
                <a:solidFill>
                  <a:srgbClr val="000099"/>
                </a:solidFill>
                <a:latin typeface="Arial" pitchFamily="34" charset="0"/>
                <a:cs typeface="Arial" pitchFamily="34" charset="0"/>
              </a:rPr>
              <a:t>Release 1</a:t>
            </a:r>
            <a:endParaRPr lang="en-GB" sz="800" u="none" dirty="0" smtClean="0">
              <a:solidFill>
                <a:srgbClr val="000099"/>
              </a:solidFill>
              <a:latin typeface="Arial" pitchFamily="34" charset="0"/>
              <a:cs typeface="Arial" pitchFamily="34" charset="0"/>
            </a:endParaRPr>
          </a:p>
          <a:p>
            <a:pPr>
              <a:defRPr/>
            </a:pPr>
            <a:r>
              <a:rPr lang="en-GB" sz="1200" u="none" noProof="1" smtClean="0">
                <a:solidFill>
                  <a:srgbClr val="000099"/>
                </a:solidFill>
                <a:latin typeface="Arial" pitchFamily="34" charset="0"/>
                <a:cs typeface="Arial" pitchFamily="34" charset="0"/>
              </a:rPr>
              <a:t>Authors</a:t>
            </a:r>
            <a:r>
              <a:rPr lang="en-GB" sz="1200" u="none" dirty="0" smtClean="0">
                <a:solidFill>
                  <a:srgbClr val="000099"/>
                </a:solidFill>
                <a:latin typeface="Arial" pitchFamily="34" charset="0"/>
                <a:cs typeface="Arial" pitchFamily="34" charset="0"/>
              </a:rPr>
              <a:t>: I2E Training Material Committee </a:t>
            </a:r>
            <a:endParaRPr lang="en-GB" sz="1200" u="none" dirty="0">
              <a:solidFill>
                <a:srgbClr val="000099"/>
              </a:solidFill>
              <a:latin typeface="Arial" pitchFamily="34" charset="0"/>
              <a:cs typeface="Arial" pitchFamily="34" charset="0"/>
            </a:endParaRPr>
          </a:p>
        </p:txBody>
      </p:sp>
      <p:pic>
        <p:nvPicPr>
          <p:cNvPr id="1032" name="Picture 11"/>
          <p:cNvPicPr>
            <a:picLocks noChangeAspect="1" noChangeArrowheads="1"/>
          </p:cNvPicPr>
          <p:nvPr userDrawn="1"/>
        </p:nvPicPr>
        <p:blipFill>
          <a:blip r:embed="rId7" cstate="print"/>
          <a:srcRect/>
          <a:stretch>
            <a:fillRect/>
          </a:stretch>
        </p:blipFill>
        <p:spPr bwMode="auto">
          <a:xfrm>
            <a:off x="47625" y="6000750"/>
            <a:ext cx="1204913" cy="785813"/>
          </a:xfrm>
          <a:prstGeom prst="rect">
            <a:avLst/>
          </a:prstGeom>
          <a:noFill/>
          <a:ln w="9525">
            <a:noFill/>
            <a:miter lim="800000"/>
            <a:headEnd/>
            <a:tailEnd/>
          </a:ln>
        </p:spPr>
      </p:pic>
      <p:sp>
        <p:nvSpPr>
          <p:cNvPr id="9"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pic>
        <p:nvPicPr>
          <p:cNvPr id="12" name="Image 11" descr="I2E logo - final - png.png"/>
          <p:cNvPicPr>
            <a:picLocks noChangeAspect="1"/>
          </p:cNvPicPr>
          <p:nvPr userDrawn="1"/>
        </p:nvPicPr>
        <p:blipFill>
          <a:blip r:embed="rId8" cstate="print"/>
          <a:stretch>
            <a:fillRect/>
          </a:stretch>
        </p:blipFill>
        <p:spPr>
          <a:xfrm>
            <a:off x="72008" y="188640"/>
            <a:ext cx="1475656" cy="525991"/>
          </a:xfrm>
          <a:prstGeom prst="rect">
            <a:avLst/>
          </a:prstGeom>
        </p:spPr>
      </p:pic>
    </p:spTree>
  </p:cSld>
  <p:clrMap bg1="lt1" tx1="dk1" bg2="lt2" tx2="dk2" accent1="accent1" accent2="accent2" accent3="accent3" accent4="accent4" accent5="accent5" accent6="accent6" hlink="hlink" folHlink="folHlink"/>
  <p:sldLayoutIdLst>
    <p:sldLayoutId id="2147484317" r:id="rId1"/>
    <p:sldLayoutId id="2147484313" r:id="rId2"/>
    <p:sldLayoutId id="2147484314" r:id="rId3"/>
    <p:sldLayoutId id="2147484315" r:id="rId4"/>
    <p:sldLayoutId id="2147484316" r:id="rId5"/>
  </p:sldLayoutIdLst>
  <p:txStyles>
    <p:titleStyle>
      <a:lvl1pPr algn="ctr" rtl="0" eaLnBrk="0" fontAlgn="base" hangingPunct="0">
        <a:spcBef>
          <a:spcPct val="0"/>
        </a:spcBef>
        <a:spcAft>
          <a:spcPct val="0"/>
        </a:spcAft>
        <a:defRPr sz="2800">
          <a:solidFill>
            <a:srgbClr val="000099"/>
          </a:solidFill>
          <a:latin typeface="Arial" pitchFamily="34" charset="0"/>
          <a:ea typeface="+mj-ea"/>
          <a:cs typeface="Arial" pitchFamily="34" charset="0"/>
        </a:defRPr>
      </a:lvl1pPr>
      <a:lvl2pPr algn="ctr" rtl="0" eaLnBrk="0" fontAlgn="base" hangingPunct="0">
        <a:spcBef>
          <a:spcPct val="0"/>
        </a:spcBef>
        <a:spcAft>
          <a:spcPct val="0"/>
        </a:spcAft>
        <a:defRPr sz="2800">
          <a:solidFill>
            <a:srgbClr val="000099"/>
          </a:solidFill>
          <a:latin typeface="Arial" charset="0"/>
          <a:cs typeface="Arial" charset="0"/>
        </a:defRPr>
      </a:lvl2pPr>
      <a:lvl3pPr algn="ctr" rtl="0" eaLnBrk="0" fontAlgn="base" hangingPunct="0">
        <a:spcBef>
          <a:spcPct val="0"/>
        </a:spcBef>
        <a:spcAft>
          <a:spcPct val="0"/>
        </a:spcAft>
        <a:defRPr sz="2800">
          <a:solidFill>
            <a:srgbClr val="000099"/>
          </a:solidFill>
          <a:latin typeface="Arial" charset="0"/>
          <a:cs typeface="Arial" charset="0"/>
        </a:defRPr>
      </a:lvl3pPr>
      <a:lvl4pPr algn="ctr" rtl="0" eaLnBrk="0" fontAlgn="base" hangingPunct="0">
        <a:spcBef>
          <a:spcPct val="0"/>
        </a:spcBef>
        <a:spcAft>
          <a:spcPct val="0"/>
        </a:spcAft>
        <a:defRPr sz="2800">
          <a:solidFill>
            <a:srgbClr val="000099"/>
          </a:solidFill>
          <a:latin typeface="Arial" charset="0"/>
          <a:cs typeface="Arial" charset="0"/>
        </a:defRPr>
      </a:lvl4pPr>
      <a:lvl5pPr algn="ctr" rtl="0" eaLnBrk="0" fontAlgn="base" hangingPunct="0">
        <a:spcBef>
          <a:spcPct val="0"/>
        </a:spcBef>
        <a:spcAft>
          <a:spcPct val="0"/>
        </a:spcAft>
        <a:defRPr sz="2800">
          <a:solidFill>
            <a:srgbClr val="000099"/>
          </a:solidFill>
          <a:latin typeface="Arial" charset="0"/>
          <a:cs typeface="Arial" charset="0"/>
        </a:defRPr>
      </a:lvl5pPr>
      <a:lvl6pPr marL="457200" algn="ctr" rtl="0" eaLnBrk="0" fontAlgn="base" hangingPunct="0">
        <a:spcBef>
          <a:spcPct val="0"/>
        </a:spcBef>
        <a:spcAft>
          <a:spcPct val="0"/>
        </a:spcAft>
        <a:defRPr sz="2800" b="1">
          <a:solidFill>
            <a:srgbClr val="000099"/>
          </a:solidFill>
          <a:latin typeface="Tw Cen MT" pitchFamily="34" charset="-18"/>
        </a:defRPr>
      </a:lvl6pPr>
      <a:lvl7pPr marL="914400" algn="ctr" rtl="0" eaLnBrk="0" fontAlgn="base" hangingPunct="0">
        <a:spcBef>
          <a:spcPct val="0"/>
        </a:spcBef>
        <a:spcAft>
          <a:spcPct val="0"/>
        </a:spcAft>
        <a:defRPr sz="2800" b="1">
          <a:solidFill>
            <a:srgbClr val="000099"/>
          </a:solidFill>
          <a:latin typeface="Tw Cen MT" pitchFamily="34" charset="-18"/>
        </a:defRPr>
      </a:lvl7pPr>
      <a:lvl8pPr marL="1371600" algn="ctr" rtl="0" eaLnBrk="0" fontAlgn="base" hangingPunct="0">
        <a:spcBef>
          <a:spcPct val="0"/>
        </a:spcBef>
        <a:spcAft>
          <a:spcPct val="0"/>
        </a:spcAft>
        <a:defRPr sz="2800" b="1">
          <a:solidFill>
            <a:srgbClr val="000099"/>
          </a:solidFill>
          <a:latin typeface="Tw Cen MT" pitchFamily="34" charset="-18"/>
        </a:defRPr>
      </a:lvl8pPr>
      <a:lvl9pPr marL="1828800" algn="ctr" rtl="0" eaLnBrk="0" fontAlgn="base" hangingPunct="0">
        <a:spcBef>
          <a:spcPct val="0"/>
        </a:spcBef>
        <a:spcAft>
          <a:spcPct val="0"/>
        </a:spcAft>
        <a:defRPr sz="2800" b="1">
          <a:solidFill>
            <a:srgbClr val="000099"/>
          </a:solidFill>
          <a:latin typeface="Tw Cen MT" pitchFamily="34" charset="-18"/>
        </a:defRPr>
      </a:lvl9pPr>
    </p:titleStyle>
    <p:body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Tw Cen MT" pitchFamily="34" charset="0"/>
        <a:buChar char="–"/>
        <a:defRPr sz="26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2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blisty.cz/art/45237.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www.education.gov.uk/publications/eOrderingDownload/Developing%20critical%20and%20creative%20thinking%20-%20in%20science.pdf" TargetMode="External"/><Relationship Id="rId4" Type="http://schemas.openxmlformats.org/officeDocument/2006/relationships/hyperlink" Target="http://www3.wooster.edu/teagle/vendiagram.php"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03350" y="1773238"/>
            <a:ext cx="7561263" cy="1470025"/>
          </a:xfrm>
        </p:spPr>
        <p:txBody>
          <a:bodyPr/>
          <a:lstStyle/>
          <a:p>
            <a:pPr marL="533400" indent="-533400" rtl="0"/>
            <a:r>
              <a:rPr lang="it-IT" b="0" i="0" u="none">
                <a:latin typeface="Arial" charset="0"/>
                <a:cs typeface="Arial" charset="0"/>
              </a:rPr>
              <a:t>Unità 1: </a:t>
            </a:r>
            <a:r>
              <a:rPr lang="it-IT" sz="2800" b="0" i="0" u="none">
                <a:latin typeface="Arial" charset="0"/>
                <a:cs typeface="Arial" charset="0"/>
              </a:rPr>
              <a:t>DARE FORMA ALLE IDEE</a:t>
            </a:r>
            <a:r>
              <a:rPr lang="it-IT" sz="2800" dirty="0" smtClean="0">
                <a:latin typeface="Arial" charset="0"/>
                <a:cs typeface="Arial" charset="0"/>
              </a:rPr>
              <a:t/>
            </a:r>
            <a:br>
              <a:rPr lang="it-IT" sz="2800" dirty="0" smtClean="0">
                <a:latin typeface="Arial" charset="0"/>
                <a:cs typeface="Arial" charset="0"/>
              </a:rPr>
            </a:br>
            <a:endParaRPr lang="it-IT" sz="2800" dirty="0" smtClean="0">
              <a:latin typeface="Arial" charset="0"/>
              <a:cs typeface="Arial" charset="0"/>
            </a:endParaRPr>
          </a:p>
        </p:txBody>
      </p:sp>
      <p:sp>
        <p:nvSpPr>
          <p:cNvPr id="3075" name="Rectangle 3"/>
          <p:cNvSpPr>
            <a:spLocks noGrp="1" noChangeArrowheads="1"/>
          </p:cNvSpPr>
          <p:nvPr>
            <p:ph type="subTitle" idx="1"/>
          </p:nvPr>
        </p:nvSpPr>
        <p:spPr>
          <a:xfrm>
            <a:off x="1403350" y="3284538"/>
            <a:ext cx="7489825" cy="1752600"/>
          </a:xfrm>
        </p:spPr>
        <p:txBody>
          <a:bodyPr/>
          <a:lstStyle/>
          <a:p>
            <a:pPr marL="609600" indent="-609600" algn="r" defTabSz="987425" rtl="0">
              <a:tabLst>
                <a:tab pos="1974850" algn="l"/>
              </a:tabLst>
            </a:pPr>
            <a:r>
              <a:rPr lang="it-IT" b="0" i="0" u="sng">
                <a:latin typeface="Arial" charset="0"/>
                <a:cs typeface="Arial" charset="0"/>
              </a:rPr>
              <a:t>Elemento 3:</a:t>
            </a:r>
            <a:r>
              <a:rPr lang="it-IT" b="0" i="0" u="none">
                <a:latin typeface="Arial" charset="0"/>
                <a:cs typeface="Arial" charset="0"/>
              </a:rPr>
              <a:t> </a:t>
            </a:r>
            <a:r>
              <a:rPr lang="it-IT" b="1" i="0" u="sng">
                <a:latin typeface="Arial" charset="0"/>
                <a:cs typeface="Arial" charset="0"/>
              </a:rPr>
              <a:t>Metodi per strutturare le idee:</a:t>
            </a:r>
            <a:r>
              <a:rPr lang="it-IT" b="0" i="0" u="none">
                <a:latin typeface="Arial" charset="0"/>
                <a:cs typeface="Arial" charset="0"/>
              </a:rPr>
              <a:t> </a:t>
            </a:r>
            <a:r>
              <a:rPr lang="it-IT" b="1" i="0" u="sng">
                <a:latin typeface="Arial" charset="0"/>
                <a:cs typeface="Arial" charset="0"/>
              </a:rPr>
              <a:t>P</a:t>
            </a:r>
            <a:r>
              <a:rPr lang="it-IT" b="1" i="0" u="sng"/>
              <a:t>ensiero creativo e ruoli del team</a:t>
            </a:r>
            <a:endParaRPr lang="it-IT" dirty="0" smtClean="0">
              <a:latin typeface="Arial" charset="0"/>
              <a:cs typeface="Arial" charset="0"/>
            </a:endParaRPr>
          </a:p>
          <a:p>
            <a:pPr marL="609600" indent="-609600" rtl="0"/>
            <a:endParaRPr lang="it-IT" dirty="0" smtClean="0">
              <a:latin typeface="Arial" charset="0"/>
              <a:cs typeface="Arial" charset="0"/>
            </a:endParaRPr>
          </a:p>
        </p:txBody>
      </p:sp>
    </p:spTree>
  </p:cSld>
  <p:clrMapOvr>
    <a:masterClrMapping/>
  </p:clrMapOvr>
  <p:transition advTm="1316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a:t>Sviluppo del pensiero creativo</a:t>
            </a:r>
            <a:endParaRPr lang="it-IT" dirty="0"/>
          </a:p>
        </p:txBody>
      </p:sp>
      <p:sp>
        <p:nvSpPr>
          <p:cNvPr id="3" name="Zástupný symbol pro obsah 2"/>
          <p:cNvSpPr>
            <a:spLocks noGrp="1"/>
          </p:cNvSpPr>
          <p:nvPr>
            <p:ph idx="1"/>
          </p:nvPr>
        </p:nvSpPr>
        <p:spPr/>
        <p:txBody>
          <a:bodyPr/>
          <a:lstStyle/>
          <a:p>
            <a:pPr algn="l" rtl="0">
              <a:buNone/>
            </a:pPr>
            <a:r>
              <a:rPr lang="it-IT" sz="2000" b="1" i="0" u="sng" dirty="0">
                <a:solidFill>
                  <a:srgbClr val="0033CC"/>
                </a:solidFill>
              </a:rPr>
              <a:t>CLIMA CREATIVO - metodi per raggiungerlo</a:t>
            </a:r>
            <a:endParaRPr lang="it-IT" sz="2000" b="1" u="sng" dirty="0" smtClean="0">
              <a:solidFill>
                <a:srgbClr val="0033CC"/>
              </a:solidFill>
            </a:endParaRPr>
          </a:p>
          <a:p>
            <a:pPr algn="l" rtl="0">
              <a:buNone/>
            </a:pPr>
            <a:r>
              <a:rPr lang="it-IT" sz="2000" b="1" i="0" u="sng" dirty="0"/>
              <a:t>La Business </a:t>
            </a:r>
            <a:r>
              <a:rPr lang="it-IT" sz="2000" b="1" i="0" u="sng" dirty="0" err="1"/>
              <a:t>mentoring</a:t>
            </a:r>
            <a:r>
              <a:rPr lang="it-IT" sz="2000" b="1" i="0" u="sng" dirty="0"/>
              <a:t> </a:t>
            </a:r>
            <a:r>
              <a:rPr lang="it-IT" sz="2000" b="1" i="0" u="sng" dirty="0" err="1"/>
              <a:t>Perfectia</a:t>
            </a:r>
            <a:r>
              <a:rPr lang="it-IT" sz="2000" b="1" i="0" u="sng" dirty="0"/>
              <a:t> </a:t>
            </a:r>
            <a:r>
              <a:rPr lang="it-IT" sz="2000" b="0" i="0" u="sng" dirty="0"/>
              <a:t>si basa sul </a:t>
            </a:r>
            <a:r>
              <a:rPr lang="it-IT" sz="2000" u="sng" dirty="0" smtClean="0"/>
              <a:t>un </a:t>
            </a:r>
            <a:r>
              <a:rPr lang="it-IT" sz="2000" b="0" i="0" u="sng" dirty="0" smtClean="0"/>
              <a:t>metodo </a:t>
            </a:r>
            <a:r>
              <a:rPr lang="it-IT" sz="2000" b="0" i="0" u="sng" dirty="0"/>
              <a:t>unico che consente alle piccole e medie imprese di raggiungere grandi risultati.</a:t>
            </a:r>
            <a:r>
              <a:rPr lang="it-IT" sz="2000" b="0" i="0" u="none" dirty="0"/>
              <a:t> </a:t>
            </a:r>
            <a:r>
              <a:rPr lang="it-IT" sz="2000" b="0" i="0" u="sng" dirty="0"/>
              <a:t>Lo sviluppo di questo metodo risiede in una proiezione consistente dei pensieri che determinano il successo di un’azienda nella vita quotidiana di un imprenditore.</a:t>
            </a:r>
          </a:p>
          <a:p>
            <a:pPr algn="l" rtl="0">
              <a:buNone/>
            </a:pPr>
            <a:r>
              <a:rPr lang="it-IT" sz="2000" b="0" i="0" u="sng" dirty="0"/>
              <a:t>Il metodo </a:t>
            </a:r>
            <a:r>
              <a:rPr lang="it-IT" sz="2000" b="0" i="0" u="sng" dirty="0" err="1"/>
              <a:t>Perfectia</a:t>
            </a:r>
            <a:r>
              <a:rPr lang="it-IT" sz="2000" b="0" i="0" u="sng" dirty="0"/>
              <a:t> si basa su tre principi di base, ovvero:</a:t>
            </a:r>
          </a:p>
          <a:p>
            <a:pPr lvl="0" algn="l" rtl="0">
              <a:buFont typeface="Wingdings" pitchFamily="2" charset="2"/>
              <a:buChar char="Ø"/>
            </a:pPr>
            <a:r>
              <a:rPr lang="it-IT" sz="2000" b="0" i="0" u="sng" dirty="0"/>
              <a:t>Strutturazione dei problemi dell’azienda - ogni azienda, a prescindere dal settore o dalle dimensioni, si basa su </a:t>
            </a:r>
            <a:r>
              <a:rPr lang="it-IT" sz="2000" b="1" i="0" u="sng" dirty="0"/>
              <a:t>cinque pilastri</a:t>
            </a:r>
            <a:r>
              <a:rPr lang="it-IT" sz="2000" b="0" i="0" u="sng" dirty="0"/>
              <a:t>:</a:t>
            </a:r>
            <a:r>
              <a:rPr lang="it-IT" sz="2000" b="0" i="0" u="none" dirty="0"/>
              <a:t> </a:t>
            </a:r>
            <a:r>
              <a:rPr lang="it-IT" sz="2000" b="1" i="0" u="sng" dirty="0"/>
              <a:t>strategia, finanza, processi, vendite e persone</a:t>
            </a:r>
            <a:r>
              <a:rPr lang="it-IT" sz="2000" b="0" i="0" u="sng" dirty="0"/>
              <a:t>.</a:t>
            </a:r>
            <a:r>
              <a:rPr lang="it-IT" sz="2000" b="0" i="0" u="none" dirty="0"/>
              <a:t> </a:t>
            </a:r>
            <a:r>
              <a:rPr lang="it-IT" sz="2000" b="0" i="0" u="sng" dirty="0"/>
              <a:t>È importante comprendere dove sono i punti deboli dell’azienda, su quali parti concentrare il potere per dei risultati più rapidi e </a:t>
            </a:r>
            <a:r>
              <a:rPr lang="it-IT" sz="2000" b="0" i="0" u="sng" dirty="0" smtClean="0"/>
              <a:t>diversi </a:t>
            </a:r>
            <a:r>
              <a:rPr lang="it-IT" sz="2000" b="0" i="0" u="sng" dirty="0"/>
              <a:t>è importante lavorare più a lungo.</a:t>
            </a:r>
            <a:r>
              <a:rPr lang="it-IT" sz="2000" b="0" i="0" u="none" dirty="0"/>
              <a:t> </a:t>
            </a:r>
            <a:r>
              <a:rPr lang="it-IT" sz="2000" b="0" i="0" u="sng" dirty="0"/>
              <a:t>Ciò significa capire la natura dei problemi della propria azienda e fare affari con più facilità.</a:t>
            </a:r>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a:t>Sviluppo del pensiero creativo</a:t>
            </a:r>
            <a:endParaRPr lang="it-IT" dirty="0"/>
          </a:p>
        </p:txBody>
      </p:sp>
      <p:sp>
        <p:nvSpPr>
          <p:cNvPr id="3" name="Zástupný symbol pro obsah 2"/>
          <p:cNvSpPr>
            <a:spLocks noGrp="1"/>
          </p:cNvSpPr>
          <p:nvPr>
            <p:ph idx="1"/>
          </p:nvPr>
        </p:nvSpPr>
        <p:spPr/>
        <p:txBody>
          <a:bodyPr/>
          <a:lstStyle/>
          <a:p>
            <a:pPr algn="l" rtl="0">
              <a:buNone/>
            </a:pPr>
            <a:r>
              <a:rPr lang="it-IT" sz="1500" b="1" i="0" u="sng" dirty="0">
                <a:solidFill>
                  <a:srgbClr val="0033CC"/>
                </a:solidFill>
              </a:rPr>
              <a:t>CLIMA CREATIVO - metodi per raggiungerlo</a:t>
            </a:r>
            <a:endParaRPr lang="it-IT" sz="1500" b="1" u="sng" dirty="0" smtClean="0">
              <a:solidFill>
                <a:srgbClr val="0033CC"/>
              </a:solidFill>
            </a:endParaRPr>
          </a:p>
          <a:p>
            <a:pPr lvl="0" algn="l" rtl="0">
              <a:buFont typeface="Wingdings" pitchFamily="2" charset="2"/>
              <a:buChar char="Ø"/>
            </a:pPr>
            <a:r>
              <a:rPr lang="it-IT" sz="1500" b="0" i="0" u="sng" dirty="0"/>
              <a:t>Soluzioni efficaci - Le piccole e medie imprese dispongono di personale e risorse finanziarie limitati e i loro manager (spesso una sola persona) non possono permettersi di sprecare tempo.</a:t>
            </a:r>
            <a:r>
              <a:rPr lang="it-IT" sz="1500" b="0" i="0" u="none" dirty="0"/>
              <a:t> </a:t>
            </a:r>
            <a:r>
              <a:rPr lang="it-IT" sz="1500" b="0" i="0" u="sng" dirty="0"/>
              <a:t>Risulta, quindi, necessario che ogni soluzione che scegliamo di realizzare sia la più semplice e veloce da utilizzare e i risultati siano immediatamente visibili.</a:t>
            </a:r>
            <a:endParaRPr lang="it-IT" sz="1500" dirty="0" smtClean="0"/>
          </a:p>
          <a:p>
            <a:pPr lvl="0" algn="l" rtl="0">
              <a:buFont typeface="Wingdings" pitchFamily="2" charset="2"/>
              <a:buChar char="Ø"/>
            </a:pPr>
            <a:r>
              <a:rPr lang="it-IT" sz="1500" b="0" i="0" u="sng" dirty="0"/>
              <a:t>Principi:</a:t>
            </a:r>
          </a:p>
          <a:p>
            <a:pPr algn="l" rtl="0"/>
            <a:r>
              <a:rPr lang="it-IT" sz="1500" b="0" i="0" u="sng" dirty="0"/>
              <a:t>Il primo principio è concentrarsi sugli elementi essenziali che impediscono lo sviluppo dell’azienda.</a:t>
            </a:r>
            <a:r>
              <a:rPr lang="it-IT" sz="1500" b="0" i="0" u="none" dirty="0"/>
              <a:t> </a:t>
            </a:r>
            <a:r>
              <a:rPr lang="it-IT" sz="1500" b="0" i="0" u="sng" dirty="0"/>
              <a:t>Non potete fare tutto, quindi dovete decidere cosa è più importante. </a:t>
            </a:r>
            <a:r>
              <a:rPr lang="it-IT" sz="1500" b="0" i="0" u="none" dirty="0"/>
              <a:t> </a:t>
            </a:r>
          </a:p>
          <a:p>
            <a:pPr algn="l" rtl="0"/>
            <a:r>
              <a:rPr lang="it-IT" sz="1500" b="0" i="0" u="sng" dirty="0"/>
              <a:t>Il secondo principio è che le idee non decidono se siete delle persone che hanno successo o meno, ma la modalità di implementazione.</a:t>
            </a:r>
            <a:r>
              <a:rPr lang="it-IT" sz="1500" b="0" i="0" u="none" dirty="0"/>
              <a:t> </a:t>
            </a:r>
            <a:r>
              <a:rPr lang="it-IT" sz="1500" b="0" i="0" u="sng" dirty="0"/>
              <a:t>Anche una semplice idea può essere realizzata perfettamente.</a:t>
            </a:r>
            <a:r>
              <a:rPr lang="it-IT" sz="1500" b="0" i="0" u="none" dirty="0"/>
              <a:t> </a:t>
            </a:r>
            <a:r>
              <a:rPr lang="it-IT" sz="1500" b="0" i="0" u="sng" dirty="0"/>
              <a:t>J. P. Morgan affermò una volta che per raggiungere il successo non bisogna fare cose perfette, ma fare cose ordinarie in maniera perfetta.</a:t>
            </a:r>
            <a:r>
              <a:rPr lang="it-IT" sz="1500" b="0" i="0" u="none" dirty="0"/>
              <a:t>  </a:t>
            </a:r>
          </a:p>
          <a:p>
            <a:pPr algn="l" rtl="0"/>
            <a:r>
              <a:rPr lang="it-IT" sz="1500" b="0" i="0" u="sng" dirty="0"/>
              <a:t>Il terzo principio è che non ha senso reinventare la ruota.</a:t>
            </a:r>
            <a:r>
              <a:rPr lang="it-IT" sz="1500" b="0" i="0" u="none" dirty="0"/>
              <a:t> </a:t>
            </a:r>
            <a:r>
              <a:rPr lang="it-IT" sz="1500" b="0" i="0" u="sng" dirty="0"/>
              <a:t>Le soluzioni sono intorno a noi, selezioniamo solo quella giusta e applichiamola correttamente.</a:t>
            </a:r>
            <a:r>
              <a:rPr lang="it-IT" sz="1500" b="0" i="0" u="none" dirty="0"/>
              <a:t> </a:t>
            </a:r>
            <a:r>
              <a:rPr lang="it-IT" sz="1500" b="0" i="0" u="sng" dirty="0"/>
              <a:t>Guadagnerete un leggero vantaggio sulla concorrenza e risparmierete un sacco di tempo.</a:t>
            </a:r>
            <a:r>
              <a:rPr lang="it-IT" sz="1500" b="0" i="0" u="none" dirty="0"/>
              <a:t> </a:t>
            </a:r>
            <a:r>
              <a:rPr lang="it-IT" sz="1500" b="0" i="0" u="sng" dirty="0"/>
              <a:t>Che sia un modello aziendale, che siano delle procedure operative o di lavoro con le persone, cercate sempre come prima cosa di risolvere i problemi utilizzando le soluzioni già pronte.</a:t>
            </a:r>
            <a:endParaRPr lang="it-IT" sz="1500" u="sng" dirty="0" smtClean="0">
              <a:solidFill>
                <a:schemeClr val="bg2">
                  <a:lumMod val="10000"/>
                </a:schemeClr>
              </a:solidFill>
            </a:endParaRPr>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a:t>Sviluppo del pensiero creativo</a:t>
            </a:r>
            <a:endParaRPr lang="it-IT" dirty="0"/>
          </a:p>
        </p:txBody>
      </p:sp>
      <p:sp>
        <p:nvSpPr>
          <p:cNvPr id="3" name="Zástupný symbol pro obsah 2"/>
          <p:cNvSpPr>
            <a:spLocks noGrp="1"/>
          </p:cNvSpPr>
          <p:nvPr>
            <p:ph idx="1"/>
          </p:nvPr>
        </p:nvSpPr>
        <p:spPr/>
        <p:txBody>
          <a:bodyPr/>
          <a:lstStyle/>
          <a:p>
            <a:pPr algn="l" rtl="0">
              <a:buNone/>
            </a:pPr>
            <a:r>
              <a:rPr lang="it-IT" sz="1800" b="1" i="0" u="sng" dirty="0">
                <a:solidFill>
                  <a:srgbClr val="0033CC"/>
                </a:solidFill>
              </a:rPr>
              <a:t>CLIMA CREATIVO - metodi per raggiungerlo</a:t>
            </a:r>
            <a:endParaRPr lang="it-IT" sz="1800" b="1" u="sng" dirty="0" smtClean="0">
              <a:solidFill>
                <a:srgbClr val="0033CC"/>
              </a:solidFill>
            </a:endParaRPr>
          </a:p>
          <a:p>
            <a:pPr lvl="0" algn="l" rtl="0">
              <a:buFont typeface="Wingdings" pitchFamily="2" charset="2"/>
              <a:buChar char="Ø"/>
            </a:pPr>
            <a:r>
              <a:rPr lang="it-IT" sz="1800" b="0" i="0" u="sng" dirty="0"/>
              <a:t>Avviare e sostenere la crescita</a:t>
            </a:r>
            <a:endParaRPr lang="it-IT" sz="1800" dirty="0" smtClean="0"/>
          </a:p>
          <a:p>
            <a:pPr algn="l" rtl="0"/>
            <a:r>
              <a:rPr lang="it-IT" sz="1800" b="0" i="0" u="sng" dirty="0"/>
              <a:t>Se volete </a:t>
            </a:r>
            <a:r>
              <a:rPr lang="it-IT" sz="1800" b="0" i="0" u="sng" dirty="0" smtClean="0"/>
              <a:t>avere un successo duraturo </a:t>
            </a:r>
            <a:r>
              <a:rPr lang="it-IT" sz="1800" b="0" i="0" u="sng" dirty="0"/>
              <a:t>sul </a:t>
            </a:r>
            <a:r>
              <a:rPr lang="it-IT" sz="1800" b="0" i="0" u="sng" dirty="0" smtClean="0"/>
              <a:t>mercato, dovete </a:t>
            </a:r>
            <a:r>
              <a:rPr lang="it-IT" sz="1800" b="0" i="0" u="sng" dirty="0"/>
              <a:t>svilupparvi continuamente.</a:t>
            </a:r>
            <a:r>
              <a:rPr lang="it-IT" sz="1800" b="0" i="0" u="none" dirty="0"/>
              <a:t> </a:t>
            </a:r>
            <a:r>
              <a:rPr lang="it-IT" sz="1800" b="0" i="0" u="sng" dirty="0"/>
              <a:t>Non si tratta di qualche cambiamento veloce, ma di portare il dinamismo e il miglioramento continuo nell’azienda.</a:t>
            </a:r>
            <a:r>
              <a:rPr lang="it-IT" sz="1800" b="0" i="0" u="none" dirty="0"/>
              <a:t> </a:t>
            </a:r>
            <a:r>
              <a:rPr lang="it-IT" sz="1800" b="0" i="0" u="sng" dirty="0"/>
              <a:t>Solo questa è la chiave di un posizionamento forte a lungo termine.</a:t>
            </a:r>
            <a:r>
              <a:rPr lang="it-IT" sz="1800" b="0" i="0" u="none" dirty="0"/>
              <a:t> </a:t>
            </a:r>
          </a:p>
          <a:p>
            <a:r>
              <a:rPr lang="it-IT" sz="1800" b="0" i="0" u="sng" dirty="0"/>
              <a:t>La giusta ricetta per come far muovere la vostra azienda è una cultura aziendale basata sul cambiamento, sul miglioramento costante dell’azienda stessa.</a:t>
            </a:r>
            <a:r>
              <a:rPr lang="it-IT" sz="1800" b="0" i="0" u="none" dirty="0"/>
              <a:t> </a:t>
            </a:r>
            <a:r>
              <a:rPr lang="it-IT" sz="1800" b="0" i="0" u="sng" dirty="0"/>
              <a:t>Scoprite come la vostra azienda può beneficiare </a:t>
            </a:r>
            <a:r>
              <a:rPr lang="it-IT" sz="1800" u="sng" dirty="0" smtClean="0"/>
              <a:t>permanentemente dell’introduzione </a:t>
            </a:r>
            <a:r>
              <a:rPr lang="it-IT" sz="1800" b="0" i="0" u="sng" dirty="0"/>
              <a:t>di piccoli </a:t>
            </a:r>
            <a:r>
              <a:rPr lang="it-IT" sz="1800" b="0" i="0" u="sng" dirty="0" smtClean="0"/>
              <a:t>cambiamenti.</a:t>
            </a:r>
            <a:endParaRPr lang="it-IT" sz="1800" b="0" i="0" u="sng" dirty="0"/>
          </a:p>
          <a:p>
            <a:pPr algn="l" rtl="0"/>
            <a:r>
              <a:rPr lang="it-IT" sz="1800" b="0" i="0" u="sng" dirty="0"/>
              <a:t>Se non volete un’azienda proficua solamente, ma anche sfidante e gratificante, è necessario impegnare gli altri e unirli verso un obiettivo comune.</a:t>
            </a:r>
          </a:p>
          <a:p>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a:xfrm>
            <a:off x="755576" y="1052736"/>
            <a:ext cx="8135937" cy="4576762"/>
          </a:xfrm>
        </p:spPr>
        <p:txBody>
          <a:bodyPr/>
          <a:lstStyle/>
          <a:p>
            <a:pPr algn="l" rtl="0">
              <a:buNone/>
            </a:pPr>
            <a:r>
              <a:rPr lang="it-IT" sz="1200" b="0" i="0" u="sng" dirty="0">
                <a:solidFill>
                  <a:schemeClr val="bg2">
                    <a:lumMod val="10000"/>
                  </a:schemeClr>
                </a:solidFill>
              </a:rPr>
              <a:t>Oltre ai suddetti fattori per il clima creativo, svolgono un ruolo importante anche il livello di lavoro di squadra all’interno dell’organizzazione e la motivazione generale al miglioramento.</a:t>
            </a:r>
          </a:p>
          <a:p>
            <a:pPr algn="l" rtl="0">
              <a:buNone/>
            </a:pPr>
            <a:endParaRPr lang="it-IT" sz="1200" b="1" u="sng" dirty="0" smtClean="0"/>
          </a:p>
          <a:p>
            <a:pPr algn="l" rtl="0">
              <a:buNone/>
            </a:pPr>
            <a:endParaRPr lang="it-IT" sz="1200" b="1" u="sng" dirty="0" smtClean="0"/>
          </a:p>
          <a:p>
            <a:pPr algn="l" rtl="0">
              <a:buNone/>
            </a:pPr>
            <a:r>
              <a:rPr lang="it-IT" sz="1200" b="1" i="0" u="sng" dirty="0">
                <a:solidFill>
                  <a:srgbClr val="0033CC"/>
                </a:solidFill>
              </a:rPr>
              <a:t>Le caratteristiche di </a:t>
            </a:r>
            <a:r>
              <a:rPr lang="it-IT" sz="1200" b="1" i="0" u="sng" dirty="0" smtClean="0">
                <a:solidFill>
                  <a:srgbClr val="0033CC"/>
                </a:solidFill>
              </a:rPr>
              <a:t>un team </a:t>
            </a:r>
            <a:r>
              <a:rPr lang="it-IT" sz="1200" b="1" i="0" u="sng" dirty="0">
                <a:solidFill>
                  <a:srgbClr val="0033CC"/>
                </a:solidFill>
              </a:rPr>
              <a:t>possono essere descritte come segue:</a:t>
            </a:r>
          </a:p>
          <a:p>
            <a:pPr algn="l" rtl="0">
              <a:buNone/>
            </a:pPr>
            <a:endParaRPr lang="it-IT" sz="1200" dirty="0" smtClean="0"/>
          </a:p>
          <a:p>
            <a:pPr lvl="0" algn="l" rtl="0"/>
            <a:r>
              <a:rPr lang="it-IT" sz="1200" b="0" i="1" u="sng" dirty="0" smtClean="0">
                <a:solidFill>
                  <a:srgbClr val="00CC99"/>
                </a:solidFill>
              </a:rPr>
              <a:t>Un team </a:t>
            </a:r>
            <a:r>
              <a:rPr lang="it-IT" sz="1200" b="0" i="1" u="sng" dirty="0">
                <a:solidFill>
                  <a:srgbClr val="00CC99"/>
                </a:solidFill>
              </a:rPr>
              <a:t>ha un obiettivo comune, uno scopo comune</a:t>
            </a:r>
            <a:endParaRPr lang="it-IT" sz="1200" dirty="0" smtClean="0">
              <a:solidFill>
                <a:srgbClr val="00CC99"/>
              </a:solidFill>
            </a:endParaRPr>
          </a:p>
          <a:p>
            <a:pPr algn="l" rtl="0"/>
            <a:r>
              <a:rPr lang="it-IT" sz="1200" b="0" i="0" u="sng" dirty="0">
                <a:solidFill>
                  <a:srgbClr val="FF9900"/>
                </a:solidFill>
              </a:rPr>
              <a:t>Un gruppo è semplicemente un insieme di persone, non devono avere un obiettivo o uno scopo comune.</a:t>
            </a:r>
            <a:r>
              <a:rPr lang="it-IT" sz="1200" b="0" i="0" u="none" dirty="0">
                <a:solidFill>
                  <a:srgbClr val="FF9900"/>
                </a:solidFill>
              </a:rPr>
              <a:t> </a:t>
            </a:r>
            <a:r>
              <a:rPr lang="it-IT" sz="1200" b="0" i="0" u="sng" dirty="0" smtClean="0">
                <a:solidFill>
                  <a:srgbClr val="FF9900"/>
                </a:solidFill>
              </a:rPr>
              <a:t>Un team </a:t>
            </a:r>
            <a:r>
              <a:rPr lang="it-IT" sz="1200" b="0" i="0" u="sng" dirty="0">
                <a:solidFill>
                  <a:srgbClr val="FF9900"/>
                </a:solidFill>
              </a:rPr>
              <a:t>ha sempre un obiettivo comune.</a:t>
            </a:r>
            <a:endParaRPr lang="it-IT" sz="1200" dirty="0" smtClean="0">
              <a:solidFill>
                <a:srgbClr val="FF9900"/>
              </a:solidFill>
            </a:endParaRPr>
          </a:p>
          <a:p>
            <a:pPr lvl="0" algn="l" rtl="0"/>
            <a:r>
              <a:rPr lang="it-IT" sz="1200" b="0" i="1" u="sng" dirty="0" smtClean="0">
                <a:solidFill>
                  <a:srgbClr val="FF0000"/>
                </a:solidFill>
              </a:rPr>
              <a:t>Un team funziona </a:t>
            </a:r>
            <a:r>
              <a:rPr lang="it-IT" sz="1200" b="0" i="1" u="sng" dirty="0">
                <a:solidFill>
                  <a:srgbClr val="FF0000"/>
                </a:solidFill>
              </a:rPr>
              <a:t>principalmente insieme piuttosto che singolarmente per raggiungere un obiettivo</a:t>
            </a:r>
            <a:endParaRPr lang="it-IT" sz="1200" dirty="0" smtClean="0">
              <a:solidFill>
                <a:srgbClr val="FF0000"/>
              </a:solidFill>
            </a:endParaRPr>
          </a:p>
          <a:p>
            <a:pPr algn="l" rtl="0"/>
            <a:r>
              <a:rPr lang="it-IT" sz="1200" b="0" i="0" u="sng" dirty="0" smtClean="0">
                <a:solidFill>
                  <a:srgbClr val="00B0F0"/>
                </a:solidFill>
              </a:rPr>
              <a:t>Un team composto </a:t>
            </a:r>
            <a:r>
              <a:rPr lang="it-IT" sz="1200" b="0" i="0" u="sng" dirty="0">
                <a:solidFill>
                  <a:srgbClr val="00B0F0"/>
                </a:solidFill>
              </a:rPr>
              <a:t>da singole “celebrità” non è quasi mai </a:t>
            </a:r>
            <a:r>
              <a:rPr lang="it-IT" sz="1200" b="0" i="0" u="sng" dirty="0" smtClean="0">
                <a:solidFill>
                  <a:srgbClr val="00B0F0"/>
                </a:solidFill>
              </a:rPr>
              <a:t>un team, </a:t>
            </a:r>
            <a:r>
              <a:rPr lang="it-IT" sz="1200" b="0" i="0" u="sng" dirty="0">
                <a:solidFill>
                  <a:srgbClr val="00B0F0"/>
                </a:solidFill>
              </a:rPr>
              <a:t>è solo un gruppo.</a:t>
            </a:r>
            <a:r>
              <a:rPr lang="it-IT" sz="1200" b="0" i="0" u="none" dirty="0">
                <a:solidFill>
                  <a:srgbClr val="00B0F0"/>
                </a:solidFill>
              </a:rPr>
              <a:t> </a:t>
            </a:r>
            <a:r>
              <a:rPr lang="it-IT" sz="1200" b="0" i="0" u="sng" dirty="0">
                <a:solidFill>
                  <a:srgbClr val="00B0F0"/>
                </a:solidFill>
              </a:rPr>
              <a:t>La collaborazione è fondamentale, la caratteristica di base della squadra.</a:t>
            </a:r>
            <a:r>
              <a:rPr lang="it-IT" sz="1200" b="0" i="0" u="none" dirty="0">
                <a:solidFill>
                  <a:srgbClr val="00B0F0"/>
                </a:solidFill>
              </a:rPr>
              <a:t> </a:t>
            </a:r>
            <a:r>
              <a:rPr lang="it-IT" sz="1200" b="0" i="0" u="sng" dirty="0">
                <a:solidFill>
                  <a:srgbClr val="00B0F0"/>
                </a:solidFill>
              </a:rPr>
              <a:t>E non solo la collaborazione concreta, ma anche l’attitudine per un compito comune, la lealtà e il rispetto reciproco.</a:t>
            </a:r>
            <a:endParaRPr lang="it-IT" sz="1200" dirty="0" smtClean="0">
              <a:solidFill>
                <a:srgbClr val="00B0F0"/>
              </a:solidFill>
            </a:endParaRPr>
          </a:p>
          <a:p>
            <a:pPr lvl="0" algn="l" rtl="0"/>
            <a:r>
              <a:rPr lang="it-IT" sz="1200" b="0" i="1" u="sng" dirty="0" smtClean="0">
                <a:solidFill>
                  <a:srgbClr val="7030A0"/>
                </a:solidFill>
              </a:rPr>
              <a:t>Un team </a:t>
            </a:r>
            <a:r>
              <a:rPr lang="it-IT" sz="1200" b="0" i="1" u="sng" dirty="0">
                <a:solidFill>
                  <a:srgbClr val="7030A0"/>
                </a:solidFill>
              </a:rPr>
              <a:t>ha criteri comuni</a:t>
            </a:r>
            <a:endParaRPr lang="it-IT" sz="1200" dirty="0" smtClean="0">
              <a:solidFill>
                <a:srgbClr val="7030A0"/>
              </a:solidFill>
            </a:endParaRPr>
          </a:p>
          <a:p>
            <a:pPr algn="l" rtl="0"/>
            <a:r>
              <a:rPr lang="it-IT" sz="1200" b="0" i="0" u="sng" dirty="0" smtClean="0">
                <a:solidFill>
                  <a:schemeClr val="accent2">
                    <a:lumMod val="75000"/>
                  </a:schemeClr>
                </a:solidFill>
              </a:rPr>
              <a:t>Un team </a:t>
            </a:r>
            <a:r>
              <a:rPr lang="it-IT" sz="1200" b="0" i="0" u="sng" dirty="0">
                <a:solidFill>
                  <a:schemeClr val="accent2">
                    <a:lumMod val="75000"/>
                  </a:schemeClr>
                </a:solidFill>
              </a:rPr>
              <a:t>non può lavorare in maniera efficace senza criteri comuni.</a:t>
            </a:r>
            <a:r>
              <a:rPr lang="it-IT" sz="1200" b="0" i="0" u="none" dirty="0">
                <a:solidFill>
                  <a:schemeClr val="accent2">
                    <a:lumMod val="75000"/>
                  </a:schemeClr>
                </a:solidFill>
              </a:rPr>
              <a:t> </a:t>
            </a:r>
            <a:r>
              <a:rPr lang="it-IT" sz="1200" b="0" i="0" u="sng" dirty="0">
                <a:solidFill>
                  <a:schemeClr val="accent2">
                    <a:lumMod val="75000"/>
                  </a:schemeClr>
                </a:solidFill>
              </a:rPr>
              <a:t>Se alcuni utilizzano i piedi e altri i metri quando costruiscono una casa, la casa crollerà.</a:t>
            </a:r>
            <a:endParaRPr lang="it-IT" sz="1200" dirty="0" smtClean="0">
              <a:solidFill>
                <a:schemeClr val="accent2">
                  <a:lumMod val="75000"/>
                </a:schemeClr>
              </a:solidFill>
            </a:endParaRPr>
          </a:p>
          <a:p>
            <a:pPr lvl="0" algn="l" rtl="0"/>
            <a:r>
              <a:rPr lang="it-IT" sz="1200" b="0" i="1" u="sng" dirty="0" smtClean="0">
                <a:solidFill>
                  <a:srgbClr val="FF9900"/>
                </a:solidFill>
              </a:rPr>
              <a:t>Un team </a:t>
            </a:r>
            <a:r>
              <a:rPr lang="it-IT" sz="1200" b="0" i="1" u="sng" dirty="0">
                <a:solidFill>
                  <a:srgbClr val="FF9900"/>
                </a:solidFill>
              </a:rPr>
              <a:t>è </a:t>
            </a:r>
            <a:r>
              <a:rPr lang="it-IT" sz="1200" b="0" i="1" u="sng" dirty="0" smtClean="0">
                <a:solidFill>
                  <a:srgbClr val="FF9900"/>
                </a:solidFill>
              </a:rPr>
              <a:t>caratterizzato </a:t>
            </a:r>
            <a:r>
              <a:rPr lang="it-IT" sz="1200" b="0" i="1" u="sng" dirty="0">
                <a:solidFill>
                  <a:srgbClr val="FF9900"/>
                </a:solidFill>
              </a:rPr>
              <a:t>dalla solidarietà, un sentimento di appartenenza</a:t>
            </a:r>
            <a:endParaRPr lang="it-IT" sz="1200" dirty="0" smtClean="0">
              <a:solidFill>
                <a:srgbClr val="FF9900"/>
              </a:solidFill>
            </a:endParaRPr>
          </a:p>
          <a:p>
            <a:pPr algn="l" rtl="0"/>
            <a:r>
              <a:rPr lang="it-IT" sz="1200" b="0" i="0" u="sng" dirty="0">
                <a:solidFill>
                  <a:schemeClr val="accent5">
                    <a:lumMod val="50000"/>
                  </a:schemeClr>
                </a:solidFill>
              </a:rPr>
              <a:t>La solidarietà è il collante che unisce gli individui in un’unità.</a:t>
            </a:r>
            <a:r>
              <a:rPr lang="it-IT" sz="1200" b="0" i="0" u="none" dirty="0">
                <a:solidFill>
                  <a:schemeClr val="accent5">
                    <a:lumMod val="50000"/>
                  </a:schemeClr>
                </a:solidFill>
              </a:rPr>
              <a:t> </a:t>
            </a:r>
            <a:r>
              <a:rPr lang="it-IT" sz="1200" b="0" i="0" u="sng" dirty="0">
                <a:solidFill>
                  <a:schemeClr val="accent5">
                    <a:lumMod val="50000"/>
                  </a:schemeClr>
                </a:solidFill>
              </a:rPr>
              <a:t>È legata all’interesse e alla preoccupazione per un compito comune.</a:t>
            </a:r>
            <a:r>
              <a:rPr lang="it-IT" sz="1200" b="0" i="0" u="none" dirty="0">
                <a:solidFill>
                  <a:schemeClr val="accent5">
                    <a:lumMod val="50000"/>
                  </a:schemeClr>
                </a:solidFill>
              </a:rPr>
              <a:t> </a:t>
            </a:r>
            <a:r>
              <a:rPr lang="it-IT" sz="1200" b="0" i="0" u="sng" dirty="0">
                <a:solidFill>
                  <a:schemeClr val="accent5">
                    <a:lumMod val="50000"/>
                  </a:schemeClr>
                </a:solidFill>
              </a:rPr>
              <a:t>Il basso utilizzo della parola “noi” nel vocabolario di </a:t>
            </a:r>
            <a:r>
              <a:rPr lang="it-IT" sz="1200" b="0" i="0" u="sng" dirty="0" smtClean="0">
                <a:solidFill>
                  <a:schemeClr val="accent5">
                    <a:lumMod val="50000"/>
                  </a:schemeClr>
                </a:solidFill>
              </a:rPr>
              <a:t>un team </a:t>
            </a:r>
            <a:r>
              <a:rPr lang="it-IT" sz="1200" b="0" i="0" u="sng" dirty="0">
                <a:solidFill>
                  <a:schemeClr val="accent5">
                    <a:lumMod val="50000"/>
                  </a:schemeClr>
                </a:solidFill>
              </a:rPr>
              <a:t>evidenzia una mancanza di solidarietà.</a:t>
            </a:r>
            <a:r>
              <a:rPr lang="it-IT" sz="1200" b="0" i="0" u="none" dirty="0">
                <a:solidFill>
                  <a:schemeClr val="accent5">
                    <a:lumMod val="50000"/>
                  </a:schemeClr>
                </a:solidFill>
              </a:rPr>
              <a:t> </a:t>
            </a:r>
            <a:r>
              <a:rPr lang="it-IT" sz="1200" b="0" i="0" u="sng" dirty="0">
                <a:solidFill>
                  <a:schemeClr val="accent5">
                    <a:lumMod val="50000"/>
                  </a:schemeClr>
                </a:solidFill>
              </a:rPr>
              <a:t>La solidarietà è influenzata dalla vicinanza fisica (lavorare nello stesso posto), ad esempio, dallo stesso tipo di lavoro o da un lavoro simile, dalla somiglianza dei membri </a:t>
            </a:r>
            <a:r>
              <a:rPr lang="it-IT" sz="1200" b="0" i="0" u="sng" dirty="0" smtClean="0">
                <a:solidFill>
                  <a:schemeClr val="accent5">
                    <a:lumMod val="50000"/>
                  </a:schemeClr>
                </a:solidFill>
              </a:rPr>
              <a:t>del team </a:t>
            </a:r>
            <a:r>
              <a:rPr lang="it-IT" sz="1200" b="0" i="0" u="sng" dirty="0">
                <a:solidFill>
                  <a:schemeClr val="accent5">
                    <a:lumMod val="50000"/>
                  </a:schemeClr>
                </a:solidFill>
              </a:rPr>
              <a:t>(ad es. sentimenti simili, valori, status sociale...), dalle dimensioni </a:t>
            </a:r>
            <a:r>
              <a:rPr lang="it-IT" sz="1200" b="0" i="0" u="sng" dirty="0" smtClean="0">
                <a:solidFill>
                  <a:schemeClr val="accent5">
                    <a:lumMod val="50000"/>
                  </a:schemeClr>
                </a:solidFill>
              </a:rPr>
              <a:t>(</a:t>
            </a:r>
            <a:r>
              <a:rPr lang="it-IT" sz="1200" b="0" i="0" u="sng" dirty="0">
                <a:solidFill>
                  <a:schemeClr val="accent5">
                    <a:lumMod val="50000"/>
                  </a:schemeClr>
                </a:solidFill>
              </a:rPr>
              <a:t>più facile </a:t>
            </a:r>
            <a:r>
              <a:rPr lang="it-IT" sz="1200" b="0" i="0" u="sng" dirty="0" smtClean="0">
                <a:solidFill>
                  <a:schemeClr val="accent5">
                    <a:lumMod val="50000"/>
                  </a:schemeClr>
                </a:solidFill>
              </a:rPr>
              <a:t>nei team </a:t>
            </a:r>
            <a:r>
              <a:rPr lang="it-IT" sz="1200" b="0" i="0" u="sng" dirty="0">
                <a:solidFill>
                  <a:schemeClr val="accent5">
                    <a:lumMod val="50000"/>
                  </a:schemeClr>
                </a:solidFill>
              </a:rPr>
              <a:t>più </a:t>
            </a:r>
            <a:r>
              <a:rPr lang="it-IT" sz="1200" b="0" i="0" u="sng" dirty="0" smtClean="0">
                <a:solidFill>
                  <a:schemeClr val="accent5">
                    <a:lumMod val="50000"/>
                  </a:schemeClr>
                </a:solidFill>
              </a:rPr>
              <a:t>piccoli).</a:t>
            </a:r>
            <a:endParaRPr lang="it-IT" sz="1200" dirty="0" smtClean="0">
              <a:solidFill>
                <a:schemeClr val="accent5">
                  <a:lumMod val="50000"/>
                </a:schemeClr>
              </a:solidFill>
            </a:endParaRPr>
          </a:p>
          <a:p>
            <a:endParaRPr lang="it-IT" dirty="0"/>
          </a:p>
        </p:txBody>
      </p:sp>
      <p:pic>
        <p:nvPicPr>
          <p:cNvPr id="2050" name="Picture 2" descr="watacha"/>
          <p:cNvPicPr>
            <a:picLocks noChangeAspect="1" noChangeArrowheads="1"/>
          </p:cNvPicPr>
          <p:nvPr/>
        </p:nvPicPr>
        <p:blipFill>
          <a:blip r:embed="rId3" cstate="print"/>
          <a:srcRect t="20642"/>
          <a:stretch>
            <a:fillRect/>
          </a:stretch>
        </p:blipFill>
        <p:spPr bwMode="auto">
          <a:xfrm>
            <a:off x="6444208" y="1484784"/>
            <a:ext cx="1828800" cy="108426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lvl="0" algn="l" rtl="0"/>
            <a:r>
              <a:rPr lang="it-IT" sz="1800" b="0" i="1" u="sng" dirty="0" smtClean="0">
                <a:solidFill>
                  <a:srgbClr val="FF3300"/>
                </a:solidFill>
              </a:rPr>
              <a:t>Un team </a:t>
            </a:r>
            <a:r>
              <a:rPr lang="it-IT" sz="1800" b="0" i="1" u="sng" dirty="0">
                <a:solidFill>
                  <a:srgbClr val="FF3300"/>
                </a:solidFill>
              </a:rPr>
              <a:t>è </a:t>
            </a:r>
            <a:r>
              <a:rPr lang="it-IT" sz="1800" b="0" i="1" u="sng" dirty="0" smtClean="0">
                <a:solidFill>
                  <a:srgbClr val="FF3300"/>
                </a:solidFill>
              </a:rPr>
              <a:t>caratterizzato </a:t>
            </a:r>
            <a:r>
              <a:rPr lang="it-IT" sz="1800" b="0" i="1" u="sng" dirty="0">
                <a:solidFill>
                  <a:srgbClr val="FF3300"/>
                </a:solidFill>
              </a:rPr>
              <a:t>dalla disciplina</a:t>
            </a:r>
            <a:endParaRPr lang="it-IT" sz="1800" dirty="0" smtClean="0">
              <a:solidFill>
                <a:srgbClr val="FF3300"/>
              </a:solidFill>
            </a:endParaRPr>
          </a:p>
          <a:p>
            <a:pPr algn="l" rtl="0"/>
            <a:r>
              <a:rPr lang="it-IT" sz="1800" b="0" i="0" u="sng" dirty="0" smtClean="0">
                <a:solidFill>
                  <a:srgbClr val="000099"/>
                </a:solidFill>
              </a:rPr>
              <a:t>Un team </a:t>
            </a:r>
            <a:r>
              <a:rPr lang="it-IT" sz="1800" b="0" i="0" u="sng" dirty="0">
                <a:solidFill>
                  <a:srgbClr val="000099"/>
                </a:solidFill>
              </a:rPr>
              <a:t>dovrebbe seguire alcune regole di comportamento e rispettare il potere del team leader.</a:t>
            </a:r>
            <a:r>
              <a:rPr lang="it-IT" sz="1800" b="0" i="0" u="none" dirty="0">
                <a:solidFill>
                  <a:srgbClr val="000099"/>
                </a:solidFill>
              </a:rPr>
              <a:t> </a:t>
            </a:r>
            <a:r>
              <a:rPr lang="it-IT" sz="1800" b="0" i="0" u="sng" dirty="0" smtClean="0">
                <a:solidFill>
                  <a:srgbClr val="000099"/>
                </a:solidFill>
              </a:rPr>
              <a:t>Un team </a:t>
            </a:r>
            <a:r>
              <a:rPr lang="it-IT" sz="1800" b="0" i="0" u="sng" dirty="0">
                <a:solidFill>
                  <a:srgbClr val="000099"/>
                </a:solidFill>
              </a:rPr>
              <a:t>è solo un “gruppo” senza questi presupposti.</a:t>
            </a:r>
            <a:endParaRPr lang="it-IT" sz="1800" dirty="0" smtClean="0">
              <a:solidFill>
                <a:srgbClr val="000099"/>
              </a:solidFill>
            </a:endParaRPr>
          </a:p>
          <a:p>
            <a:pPr lvl="0" algn="l" rtl="0"/>
            <a:r>
              <a:rPr lang="it-IT" sz="1800" b="0" i="1" u="sng" dirty="0" smtClean="0">
                <a:solidFill>
                  <a:srgbClr val="00CC99"/>
                </a:solidFill>
              </a:rPr>
              <a:t>Un team </a:t>
            </a:r>
            <a:r>
              <a:rPr lang="it-IT" sz="1800" b="0" i="1" u="sng" dirty="0">
                <a:solidFill>
                  <a:srgbClr val="00CC99"/>
                </a:solidFill>
              </a:rPr>
              <a:t>tende a comunicare in un certo modo</a:t>
            </a:r>
            <a:endParaRPr lang="it-IT" sz="1800" dirty="0" smtClean="0">
              <a:solidFill>
                <a:srgbClr val="00CC99"/>
              </a:solidFill>
            </a:endParaRPr>
          </a:p>
          <a:p>
            <a:pPr algn="l" rtl="0"/>
            <a:r>
              <a:rPr lang="it-IT" sz="1800" b="0" i="0" u="sng" dirty="0">
                <a:solidFill>
                  <a:srgbClr val="7030A0"/>
                </a:solidFill>
              </a:rPr>
              <a:t>A volte, utilizza un vocabolario specifico.</a:t>
            </a:r>
            <a:r>
              <a:rPr lang="it-IT" sz="1800" b="0" i="0" u="none" dirty="0">
                <a:solidFill>
                  <a:srgbClr val="7030A0"/>
                </a:solidFill>
              </a:rPr>
              <a:t> </a:t>
            </a:r>
            <a:r>
              <a:rPr lang="it-IT" sz="1800" b="0" i="0" u="sng" dirty="0">
                <a:solidFill>
                  <a:srgbClr val="7030A0"/>
                </a:solidFill>
              </a:rPr>
              <a:t>Potrebbe non solo essere una terminologia specializzata legata a ciò su cui sta lavorando </a:t>
            </a:r>
            <a:r>
              <a:rPr lang="it-IT" sz="1800" b="0" i="0" u="sng" dirty="0" smtClean="0">
                <a:solidFill>
                  <a:srgbClr val="7030A0"/>
                </a:solidFill>
              </a:rPr>
              <a:t>il team, </a:t>
            </a:r>
            <a:r>
              <a:rPr lang="it-IT" sz="1800" b="0" i="0" u="sng" dirty="0">
                <a:solidFill>
                  <a:srgbClr val="7030A0"/>
                </a:solidFill>
              </a:rPr>
              <a:t>ma alcune espressioni o alcuni scherzi potrebbero essere oscuri alle persone esterne </a:t>
            </a:r>
            <a:r>
              <a:rPr lang="it-IT" sz="1800" b="0" i="0" u="sng" dirty="0" smtClean="0">
                <a:solidFill>
                  <a:srgbClr val="7030A0"/>
                </a:solidFill>
              </a:rPr>
              <a:t>al team. </a:t>
            </a:r>
            <a:endParaRPr lang="it-IT" sz="1800" dirty="0" smtClean="0">
              <a:solidFill>
                <a:srgbClr val="7030A0"/>
              </a:solidFill>
            </a:endParaRPr>
          </a:p>
          <a:p>
            <a:pPr lvl="0" algn="l" rtl="0"/>
            <a:r>
              <a:rPr lang="it-IT" sz="1800" b="0" i="1" u="sng" dirty="0" smtClean="0">
                <a:solidFill>
                  <a:srgbClr val="C00000"/>
                </a:solidFill>
              </a:rPr>
              <a:t>Un team </a:t>
            </a:r>
            <a:r>
              <a:rPr lang="it-IT" sz="1800" b="0" i="1" u="sng" dirty="0">
                <a:solidFill>
                  <a:srgbClr val="C00000"/>
                </a:solidFill>
              </a:rPr>
              <a:t>è </a:t>
            </a:r>
            <a:r>
              <a:rPr lang="it-IT" sz="1800" b="0" i="1" u="sng" dirty="0" smtClean="0">
                <a:solidFill>
                  <a:srgbClr val="C00000"/>
                </a:solidFill>
              </a:rPr>
              <a:t>unito </a:t>
            </a:r>
            <a:r>
              <a:rPr lang="it-IT" sz="1800" b="0" i="1" u="sng" dirty="0">
                <a:solidFill>
                  <a:srgbClr val="C00000"/>
                </a:solidFill>
              </a:rPr>
              <a:t>da un passato comune</a:t>
            </a:r>
            <a:endParaRPr lang="it-IT" sz="1800" dirty="0" smtClean="0">
              <a:solidFill>
                <a:srgbClr val="C00000"/>
              </a:solidFill>
            </a:endParaRPr>
          </a:p>
          <a:p>
            <a:pPr algn="l" rtl="0"/>
            <a:r>
              <a:rPr lang="it-IT" sz="1800" b="0" i="0" u="sng" dirty="0">
                <a:solidFill>
                  <a:srgbClr val="FFC000"/>
                </a:solidFill>
              </a:rPr>
              <a:t>Ogni </a:t>
            </a:r>
            <a:r>
              <a:rPr lang="it-IT" sz="1800" b="0" i="0" u="sng" dirty="0" smtClean="0">
                <a:solidFill>
                  <a:srgbClr val="FFC000"/>
                </a:solidFill>
              </a:rPr>
              <a:t>team </a:t>
            </a:r>
            <a:r>
              <a:rPr lang="it-IT" sz="1800" b="0" i="0" u="sng" dirty="0">
                <a:solidFill>
                  <a:srgbClr val="FFC000"/>
                </a:solidFill>
              </a:rPr>
              <a:t>segue il suo sviluppo “storico” che influenza il suo comportamento.</a:t>
            </a:r>
            <a:r>
              <a:rPr lang="it-IT" sz="1800" b="0" i="0" u="none" dirty="0">
                <a:solidFill>
                  <a:srgbClr val="FFC000"/>
                </a:solidFill>
              </a:rPr>
              <a:t> </a:t>
            </a:r>
            <a:r>
              <a:rPr lang="it-IT" sz="1800" b="0" i="0" u="sng" dirty="0">
                <a:solidFill>
                  <a:srgbClr val="FFC000"/>
                </a:solidFill>
              </a:rPr>
              <a:t>Di conseguenza, il tempo costituisce una parte importante durante la formazione di </a:t>
            </a:r>
            <a:r>
              <a:rPr lang="it-IT" sz="1800" b="0" i="0" u="sng" dirty="0" smtClean="0">
                <a:solidFill>
                  <a:srgbClr val="FFC000"/>
                </a:solidFill>
              </a:rPr>
              <a:t>un team.</a:t>
            </a:r>
            <a:r>
              <a:rPr lang="it-IT" sz="1800" b="0" i="0" u="none" dirty="0" smtClean="0">
                <a:solidFill>
                  <a:srgbClr val="FFC000"/>
                </a:solidFill>
              </a:rPr>
              <a:t> </a:t>
            </a:r>
            <a:r>
              <a:rPr lang="it-IT" sz="1800" b="0" i="0" u="sng" dirty="0">
                <a:solidFill>
                  <a:srgbClr val="FFC000"/>
                </a:solidFill>
              </a:rPr>
              <a:t>Le persone spesso sentono un legame con un passato condiviso (successi, fallimenti, eventi, persone, luoghi).</a:t>
            </a:r>
            <a:r>
              <a:rPr lang="it-IT" sz="1800" b="0" i="0" u="none" dirty="0">
                <a:solidFill>
                  <a:srgbClr val="FFC000"/>
                </a:solidFill>
              </a:rPr>
              <a:t> </a:t>
            </a:r>
            <a:r>
              <a:rPr lang="it-IT" sz="1800" b="0" i="0" u="sng" dirty="0" smtClean="0">
                <a:solidFill>
                  <a:srgbClr val="FFC000"/>
                </a:solidFill>
              </a:rPr>
              <a:t>I team con </a:t>
            </a:r>
            <a:r>
              <a:rPr lang="it-IT" sz="1800" b="0" i="0" u="sng" dirty="0">
                <a:solidFill>
                  <a:srgbClr val="FFC000"/>
                </a:solidFill>
              </a:rPr>
              <a:t>una più lunga tradizione sviluppano spesso alcune abitudini e alcuni rituali che aiutano a controllare il progresso dei vari eventi.</a:t>
            </a:r>
            <a:endParaRPr lang="it-IT" sz="1800" dirty="0" smtClean="0">
              <a:solidFill>
                <a:srgbClr val="FFC000"/>
              </a:solidFill>
            </a:endParaRPr>
          </a:p>
          <a:p>
            <a:pPr algn="l" rtl="0">
              <a:buNone/>
            </a:pPr>
            <a:endParaRPr lang="it-IT" sz="1600" dirty="0" smtClean="0"/>
          </a:p>
          <a:p>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1600" b="1" i="0" u="sng" cap="all" dirty="0">
                <a:solidFill>
                  <a:srgbClr val="000099"/>
                </a:solidFill>
              </a:rPr>
              <a:t>Tipologie di </a:t>
            </a:r>
            <a:r>
              <a:rPr lang="it-IT" sz="1600" b="1" i="0" u="sng" cap="all" dirty="0" smtClean="0">
                <a:solidFill>
                  <a:srgbClr val="000099"/>
                </a:solidFill>
              </a:rPr>
              <a:t>TEAM</a:t>
            </a:r>
            <a:endParaRPr lang="it-IT" sz="1600" b="1" dirty="0" smtClean="0"/>
          </a:p>
          <a:p>
            <a:pPr algn="l" rtl="0">
              <a:buNone/>
            </a:pPr>
            <a:endParaRPr lang="it-IT" sz="1600" dirty="0" smtClean="0"/>
          </a:p>
          <a:p>
            <a:pPr algn="l" rtl="0"/>
            <a:r>
              <a:rPr lang="it-IT" sz="1600" b="1" i="0" u="sng" dirty="0">
                <a:solidFill>
                  <a:srgbClr val="7030A0"/>
                </a:solidFill>
              </a:rPr>
              <a:t>Task team </a:t>
            </a:r>
            <a:r>
              <a:rPr lang="it-IT" sz="1600" b="0" i="0" u="sng" dirty="0"/>
              <a:t>- La forza trainante di </a:t>
            </a:r>
            <a:r>
              <a:rPr lang="it-IT" sz="1600" b="0" i="0" u="sng" dirty="0" smtClean="0"/>
              <a:t>questi team </a:t>
            </a:r>
            <a:r>
              <a:rPr lang="it-IT" sz="1600" b="0" i="0" u="sng" dirty="0"/>
              <a:t>è un compito urgente e importante (scoprire, analizzare o produrre qualcosa).</a:t>
            </a:r>
            <a:r>
              <a:rPr lang="it-IT" sz="1600" b="0" i="0" u="none" dirty="0"/>
              <a:t> </a:t>
            </a:r>
            <a:r>
              <a:rPr lang="it-IT" sz="1600" b="0" i="0" u="sng" dirty="0"/>
              <a:t>Il tempo è spesso fondamentale.</a:t>
            </a:r>
            <a:r>
              <a:rPr lang="it-IT" sz="1600" b="0" i="0" u="none" dirty="0"/>
              <a:t> </a:t>
            </a:r>
            <a:r>
              <a:rPr lang="it-IT" sz="1600" b="0" i="0" u="sng" dirty="0"/>
              <a:t>Questo tipo di </a:t>
            </a:r>
            <a:r>
              <a:rPr lang="it-IT" sz="1600" b="0" i="0" u="sng" dirty="0" smtClean="0"/>
              <a:t>team </a:t>
            </a:r>
            <a:r>
              <a:rPr lang="it-IT" sz="1600" b="0" i="0" u="sng" dirty="0"/>
              <a:t>è, in genere, </a:t>
            </a:r>
            <a:r>
              <a:rPr lang="it-IT" sz="1600" b="0" i="0" u="sng" dirty="0" smtClean="0"/>
              <a:t>composto </a:t>
            </a:r>
            <a:r>
              <a:rPr lang="it-IT" sz="1600" b="0" i="0" u="sng" dirty="0"/>
              <a:t>da specialisti che utilizzano le loro conoscenze e abilità ed è ciò che li motiva.</a:t>
            </a:r>
            <a:r>
              <a:rPr lang="it-IT" sz="1600" b="0" i="0" u="none" dirty="0"/>
              <a:t> </a:t>
            </a:r>
            <a:r>
              <a:rPr lang="it-IT" sz="1600" b="0" i="0" u="sng" dirty="0"/>
              <a:t>Possono avere un leader formale, ma in genere i singoli specialisti svolgono la propria parte del compito o collaborano con gli altri e creano </a:t>
            </a:r>
            <a:r>
              <a:rPr lang="it-IT" sz="1600" b="0" i="0" u="sng" dirty="0" smtClean="0"/>
              <a:t>dei sotto-team.</a:t>
            </a:r>
            <a:endParaRPr lang="it-IT" sz="1600" dirty="0" smtClean="0"/>
          </a:p>
          <a:p>
            <a:pPr algn="l" rtl="0">
              <a:buNone/>
            </a:pPr>
            <a:endParaRPr lang="it-IT" sz="1600" dirty="0" smtClean="0"/>
          </a:p>
          <a:p>
            <a:pPr algn="l" rtl="0"/>
            <a:r>
              <a:rPr lang="it-IT" sz="1600" b="1" i="0" u="sng" dirty="0" smtClean="0">
                <a:solidFill>
                  <a:srgbClr val="7030A0"/>
                </a:solidFill>
              </a:rPr>
              <a:t>Team provvisori </a:t>
            </a:r>
            <a:r>
              <a:rPr lang="it-IT" sz="1600" b="0" i="0" u="sng" dirty="0">
                <a:solidFill>
                  <a:srgbClr val="7030A0"/>
                </a:solidFill>
              </a:rPr>
              <a:t>- </a:t>
            </a:r>
            <a:r>
              <a:rPr lang="it-IT" sz="1600" b="0" i="0" u="sng" dirty="0"/>
              <a:t>Sono </a:t>
            </a:r>
            <a:r>
              <a:rPr lang="it-IT" sz="1600" b="0" i="0" u="sng" dirty="0" smtClean="0"/>
              <a:t>creati </a:t>
            </a:r>
            <a:r>
              <a:rPr lang="it-IT" sz="1600" b="0" i="0" u="sng" dirty="0"/>
              <a:t>temporaneamente per svolgere un compito concreto e sono </a:t>
            </a:r>
            <a:r>
              <a:rPr lang="it-IT" sz="1600" b="0" i="0" u="sng" dirty="0" smtClean="0"/>
              <a:t>sciolti </a:t>
            </a:r>
            <a:r>
              <a:rPr lang="it-IT" sz="1600" b="0" i="0" u="sng" dirty="0"/>
              <a:t>subito dopo.</a:t>
            </a:r>
            <a:r>
              <a:rPr lang="it-IT" sz="1600" b="0" i="0" u="none" dirty="0"/>
              <a:t> </a:t>
            </a:r>
            <a:r>
              <a:rPr lang="it-IT" sz="1600" b="0" i="0" u="sng" dirty="0" smtClean="0"/>
              <a:t>Questi team </a:t>
            </a:r>
            <a:r>
              <a:rPr lang="it-IT" sz="1600" b="0" i="0" u="sng" dirty="0"/>
              <a:t>possono essere </a:t>
            </a:r>
            <a:r>
              <a:rPr lang="it-IT" sz="1600" b="0" i="0" u="sng" dirty="0" smtClean="0"/>
              <a:t>formati </a:t>
            </a:r>
            <a:r>
              <a:rPr lang="it-IT" sz="1600" b="0" i="0" u="sng" dirty="0"/>
              <a:t>da membri provenienti dallo stesso livello o da livelli gerarchici diversi </a:t>
            </a:r>
            <a:r>
              <a:rPr lang="it-IT" sz="1600" b="0" i="0" u="sng" dirty="0" smtClean="0"/>
              <a:t>(team </a:t>
            </a:r>
            <a:r>
              <a:rPr lang="it-IT" sz="1600" b="0" i="0" u="sng" dirty="0"/>
              <a:t>orizzontali o verticali).</a:t>
            </a:r>
            <a:r>
              <a:rPr lang="it-IT" sz="1600" b="0" i="0" u="none" dirty="0"/>
              <a:t> </a:t>
            </a:r>
            <a:r>
              <a:rPr lang="it-IT" sz="1600" b="0" i="0" u="sng" dirty="0"/>
              <a:t>Possono essere composte da lavoratori dello stesso luogo di lavoro o di posti di lavoro diversi o da specialisti provenienti da diversi settori.</a:t>
            </a:r>
            <a:r>
              <a:rPr lang="it-IT" sz="1600" b="0" i="0" u="none" dirty="0"/>
              <a:t> </a:t>
            </a:r>
            <a:r>
              <a:rPr lang="it-IT" sz="1600" b="0" i="0" u="sng" dirty="0"/>
              <a:t>I loro membri possono essere persone assunte esternamente.</a:t>
            </a:r>
            <a:r>
              <a:rPr lang="it-IT" sz="1600" b="0" i="0" u="none" dirty="0"/>
              <a:t> </a:t>
            </a:r>
            <a:r>
              <a:rPr lang="it-IT" sz="1600" b="0" i="0" u="sng" dirty="0"/>
              <a:t>Questa tipologia di </a:t>
            </a:r>
            <a:r>
              <a:rPr lang="it-IT" sz="1600" b="0" i="0" u="sng" dirty="0" smtClean="0"/>
              <a:t>team </a:t>
            </a:r>
            <a:r>
              <a:rPr lang="it-IT" sz="1600" b="0" i="0" u="sng" dirty="0"/>
              <a:t>ha il suo leader, la maggior parte dei membri </a:t>
            </a:r>
            <a:r>
              <a:rPr lang="it-IT" sz="1600" b="0" i="0" u="sng" dirty="0" smtClean="0"/>
              <a:t>del team </a:t>
            </a:r>
            <a:r>
              <a:rPr lang="it-IT" sz="1600" b="0" i="0" u="sng" dirty="0"/>
              <a:t>sono stati delegati.</a:t>
            </a:r>
            <a:r>
              <a:rPr lang="it-IT" sz="1600" b="0" i="0" u="none" dirty="0"/>
              <a:t> </a:t>
            </a:r>
            <a:r>
              <a:rPr lang="it-IT" sz="1600" b="0" i="0" u="sng" dirty="0"/>
              <a:t>La maggior parte del lavoro di squadra in azienda rientra in questa categoria.</a:t>
            </a:r>
            <a:endParaRPr lang="it-IT" sz="1600" dirty="0" smtClean="0"/>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2000" b="1" i="0" u="sng" cap="all" dirty="0">
                <a:solidFill>
                  <a:srgbClr val="0033CC"/>
                </a:solidFill>
              </a:rPr>
              <a:t>Tipologie di </a:t>
            </a:r>
            <a:r>
              <a:rPr lang="it-IT" sz="2000" b="1" i="0" u="sng" cap="all" dirty="0" smtClean="0">
                <a:solidFill>
                  <a:srgbClr val="0033CC"/>
                </a:solidFill>
              </a:rPr>
              <a:t>TEAM</a:t>
            </a:r>
            <a:endParaRPr lang="it-IT" sz="2000" b="1" cap="all" dirty="0" smtClean="0">
              <a:solidFill>
                <a:srgbClr val="0033CC"/>
              </a:solidFill>
            </a:endParaRPr>
          </a:p>
          <a:p>
            <a:pPr algn="l" rtl="0">
              <a:buNone/>
            </a:pPr>
            <a:endParaRPr lang="it-IT" sz="2000" b="1" dirty="0" smtClean="0"/>
          </a:p>
          <a:p>
            <a:pPr algn="l" rtl="0"/>
            <a:r>
              <a:rPr lang="it-IT" sz="2000" b="1" i="0" u="sng" dirty="0" smtClean="0">
                <a:solidFill>
                  <a:srgbClr val="660066"/>
                </a:solidFill>
              </a:rPr>
              <a:t>Team </a:t>
            </a:r>
            <a:r>
              <a:rPr lang="it-IT" sz="2000" b="1" i="0" u="sng" dirty="0">
                <a:solidFill>
                  <a:srgbClr val="660066"/>
                </a:solidFill>
              </a:rPr>
              <a:t>permanenti </a:t>
            </a:r>
            <a:r>
              <a:rPr lang="it-IT" sz="2000" b="0" i="0" u="sng" dirty="0"/>
              <a:t>- I membri di </a:t>
            </a:r>
            <a:r>
              <a:rPr lang="it-IT" sz="2000" b="0" i="0" u="sng" dirty="0" smtClean="0"/>
              <a:t>questi team </a:t>
            </a:r>
            <a:r>
              <a:rPr lang="it-IT" sz="2000" b="0" i="0" u="sng" dirty="0"/>
              <a:t>lavorano insieme a lungo termine.</a:t>
            </a:r>
            <a:r>
              <a:rPr lang="it-IT" sz="2000" b="0" i="0" u="none" dirty="0"/>
              <a:t> </a:t>
            </a:r>
            <a:r>
              <a:rPr lang="it-IT" sz="2000" b="0" i="0" u="sng" dirty="0" smtClean="0"/>
              <a:t>Il team non </a:t>
            </a:r>
            <a:r>
              <a:rPr lang="it-IT" sz="2000" b="0" i="0" u="sng" dirty="0"/>
              <a:t>è </a:t>
            </a:r>
            <a:r>
              <a:rPr lang="it-IT" sz="2000" b="0" i="0" u="sng" dirty="0" smtClean="0"/>
              <a:t>creato </a:t>
            </a:r>
            <a:r>
              <a:rPr lang="it-IT" sz="2000" b="0" i="0" u="sng" dirty="0"/>
              <a:t>per lavorare su un compito o un progetto.</a:t>
            </a:r>
            <a:r>
              <a:rPr lang="it-IT" sz="2000" b="0" i="0" u="none" dirty="0"/>
              <a:t> </a:t>
            </a:r>
            <a:r>
              <a:rPr lang="it-IT" sz="2000" b="0" i="0" u="sng" dirty="0"/>
              <a:t>In questo caso, la squadra è </a:t>
            </a:r>
            <a:r>
              <a:rPr lang="it-IT" sz="2000" b="0" i="0" u="sng" dirty="0" smtClean="0"/>
              <a:t>un team </a:t>
            </a:r>
            <a:r>
              <a:rPr lang="it-IT" sz="2000" b="0" i="0" u="sng" dirty="0"/>
              <a:t>perché questo è il suo </a:t>
            </a:r>
            <a:r>
              <a:rPr lang="it-IT" sz="2000" b="0" i="1" u="sng" dirty="0"/>
              <a:t>modus operandi</a:t>
            </a:r>
            <a:r>
              <a:rPr lang="it-IT" sz="2000" b="0" i="0" u="sng" dirty="0"/>
              <a:t>.</a:t>
            </a:r>
            <a:r>
              <a:rPr lang="it-IT" sz="2000" b="0" i="0" u="none" dirty="0"/>
              <a:t> </a:t>
            </a:r>
            <a:r>
              <a:rPr lang="it-IT" sz="2000" b="0" i="0" u="sng" dirty="0"/>
              <a:t>I membri </a:t>
            </a:r>
            <a:r>
              <a:rPr lang="it-IT" sz="2000" b="0" i="0" u="sng" dirty="0" smtClean="0"/>
              <a:t>del team </a:t>
            </a:r>
            <a:r>
              <a:rPr lang="it-IT" sz="2000" b="0" i="0" u="sng" dirty="0"/>
              <a:t>conoscono i propri compiti e collaborano facilmente e sistematicamente.</a:t>
            </a:r>
            <a:r>
              <a:rPr lang="it-IT" sz="2000" b="0" i="0" u="none" dirty="0"/>
              <a:t> </a:t>
            </a:r>
            <a:r>
              <a:rPr lang="it-IT" sz="2000" b="0" i="0" u="sng" dirty="0"/>
              <a:t>Percepiscono la loro carriera personale come sviluppo personale in </a:t>
            </a:r>
            <a:r>
              <a:rPr lang="it-IT" sz="2000" b="0" i="0" u="sng" dirty="0" smtClean="0"/>
              <a:t>un team.</a:t>
            </a:r>
            <a:endParaRPr lang="it-IT" sz="2000" dirty="0" smtClean="0"/>
          </a:p>
          <a:p>
            <a:pPr algn="l" rtl="0">
              <a:buNone/>
            </a:pPr>
            <a:r>
              <a:rPr lang="it-IT" sz="2000" b="0" i="0" u="none" dirty="0"/>
              <a:t> </a:t>
            </a:r>
          </a:p>
          <a:p>
            <a:pPr algn="l" rtl="0"/>
            <a:r>
              <a:rPr lang="it-IT" sz="2000" b="1" i="0" u="sng" dirty="0" smtClean="0">
                <a:solidFill>
                  <a:srgbClr val="660066"/>
                </a:solidFill>
              </a:rPr>
              <a:t>Team </a:t>
            </a:r>
            <a:r>
              <a:rPr lang="it-IT" sz="2000" b="1" i="0" u="sng" dirty="0">
                <a:solidFill>
                  <a:srgbClr val="660066"/>
                </a:solidFill>
              </a:rPr>
              <a:t>ad hoc </a:t>
            </a:r>
            <a:r>
              <a:rPr lang="it-IT" sz="2000" b="0" i="0" u="sng" dirty="0">
                <a:solidFill>
                  <a:srgbClr val="660066"/>
                </a:solidFill>
              </a:rPr>
              <a:t>- </a:t>
            </a:r>
            <a:r>
              <a:rPr lang="it-IT" sz="2000" b="0" i="0" u="sng" dirty="0"/>
              <a:t>Si tratta di </a:t>
            </a:r>
            <a:r>
              <a:rPr lang="it-IT" sz="2000" b="0" i="0" u="sng" dirty="0" smtClean="0"/>
              <a:t>team </a:t>
            </a:r>
            <a:r>
              <a:rPr lang="it-IT" sz="2000" b="0" i="0" u="sng" dirty="0"/>
              <a:t>i cui membri sono messi insieme da diverse circostanze.</a:t>
            </a:r>
            <a:r>
              <a:rPr lang="it-IT" sz="2000" b="0" i="0" u="none" dirty="0"/>
              <a:t> </a:t>
            </a:r>
            <a:r>
              <a:rPr lang="it-IT" sz="2000" b="0" i="0" u="sng" dirty="0"/>
              <a:t>Hanno formato </a:t>
            </a:r>
            <a:r>
              <a:rPr lang="it-IT" sz="2000" b="0" i="0" u="sng" dirty="0" smtClean="0"/>
              <a:t>un team </a:t>
            </a:r>
            <a:r>
              <a:rPr lang="it-IT" sz="2000" b="0" i="0" u="sng" dirty="0"/>
              <a:t>perché era un giusto modo per affrontare un problema.</a:t>
            </a:r>
            <a:endParaRPr lang="it-IT" sz="2000" dirty="0" smtClean="0"/>
          </a:p>
          <a:p>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2400" b="1" i="0" u="sng">
                <a:solidFill>
                  <a:srgbClr val="000099"/>
                </a:solidFill>
              </a:rPr>
              <a:t>RUOLI DEL TEAM</a:t>
            </a:r>
            <a:endParaRPr lang="it-IT" sz="2400" b="1" u="sng" dirty="0" smtClean="0">
              <a:solidFill>
                <a:srgbClr val="000099"/>
              </a:solidFill>
            </a:endParaRPr>
          </a:p>
          <a:p>
            <a:pPr algn="l" rtl="0"/>
            <a:r>
              <a:rPr lang="it-IT" sz="2400" b="0" i="0" u="sng"/>
              <a:t>L’autore della teoria dei ruoli del team (o Team Role) è il Dott. Meredith Belbin che descrive il ruolo di un team come:</a:t>
            </a:r>
            <a:endParaRPr lang="it-IT" sz="2400" dirty="0" smtClean="0"/>
          </a:p>
          <a:p>
            <a:pPr algn="l" rtl="0">
              <a:buNone/>
            </a:pPr>
            <a:r>
              <a:rPr lang="it-IT" sz="2400" b="0" i="0" u="none"/>
              <a:t>	</a:t>
            </a:r>
            <a:r>
              <a:rPr lang="it-IT" sz="2400" b="0" i="1" u="sng"/>
              <a:t>“</a:t>
            </a:r>
            <a:r>
              <a:rPr lang="it-IT" sz="2400" b="0" i="1" u="sng">
                <a:solidFill>
                  <a:srgbClr val="00CC99"/>
                </a:solidFill>
              </a:rPr>
              <a:t>Una tendenza a comportarsi, contribuire e mettersi in relazione con gli altri in un determinato modo”</a:t>
            </a:r>
            <a:r>
              <a:rPr lang="it-IT" sz="2400" b="0" i="1" u="sng"/>
              <a:t>.</a:t>
            </a:r>
            <a:endParaRPr lang="it-IT" sz="2400" i="1" dirty="0" smtClean="0">
              <a:solidFill>
                <a:srgbClr val="00CC99"/>
              </a:solidFill>
            </a:endParaRPr>
          </a:p>
          <a:p>
            <a:pPr algn="l" rtl="0"/>
            <a:r>
              <a:rPr lang="it-IT" sz="2400" b="0" i="0" u="sng"/>
              <a:t>Il Dott. Belbin individua 9 diversi ruoli e qui di seguito offriamo una descrizione più dettagliata:</a:t>
            </a:r>
            <a:endParaRPr lang="it-IT" sz="2400" b="1" u="sng" dirty="0" smtClean="0"/>
          </a:p>
          <a:p>
            <a:pPr algn="l" rtl="0">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1400" b="1" i="0" u="sng" dirty="0">
                <a:solidFill>
                  <a:srgbClr val="000099"/>
                </a:solidFill>
              </a:rPr>
              <a:t>RUOLI DEL TEAM</a:t>
            </a:r>
            <a:endParaRPr lang="it-IT" sz="1400" b="1" u="sng" dirty="0" smtClean="0">
              <a:solidFill>
                <a:srgbClr val="000099"/>
              </a:solidFill>
            </a:endParaRPr>
          </a:p>
          <a:p>
            <a:pPr algn="l" rtl="0">
              <a:buNone/>
            </a:pPr>
            <a:endParaRPr lang="it-IT" sz="1400" dirty="0" smtClean="0"/>
          </a:p>
          <a:p>
            <a:pPr algn="l" rtl="0">
              <a:buNone/>
            </a:pPr>
            <a:r>
              <a:rPr lang="it-IT" sz="1400" b="1" u="sng" dirty="0" smtClean="0">
                <a:solidFill>
                  <a:srgbClr val="00CC99"/>
                </a:solidFill>
              </a:rPr>
              <a:t>PLANT </a:t>
            </a:r>
            <a:endParaRPr lang="it-IT" sz="1400" b="1" u="sng" dirty="0" smtClean="0">
              <a:solidFill>
                <a:srgbClr val="00CC99"/>
              </a:solidFill>
            </a:endParaRPr>
          </a:p>
          <a:p>
            <a:pPr algn="l" rtl="0"/>
            <a:r>
              <a:rPr lang="it-IT" sz="1400" b="0" i="0" u="sng" dirty="0"/>
              <a:t>È una fonte di pensieri e idee originali.</a:t>
            </a:r>
            <a:r>
              <a:rPr lang="it-IT" sz="1400" b="0" i="0" u="none" dirty="0"/>
              <a:t> </a:t>
            </a:r>
            <a:r>
              <a:rPr lang="it-IT" sz="1400" b="0" i="0" u="sng" dirty="0"/>
              <a:t>Ha la più grande immaginazione e capacità intellettiva di tutti i membri del team.</a:t>
            </a:r>
            <a:r>
              <a:rPr lang="it-IT" sz="1400" b="0" i="0" u="none" dirty="0"/>
              <a:t> </a:t>
            </a:r>
            <a:r>
              <a:rPr lang="it-IT" sz="1400" b="0" i="0" u="sng" dirty="0"/>
              <a:t>È interessato al rappresentazione più ampia e alle questioni importanti piuttosto che ai dettagli (in questo può fallire).</a:t>
            </a:r>
            <a:r>
              <a:rPr lang="it-IT" sz="1400" b="0" i="0" u="none" dirty="0"/>
              <a:t> </a:t>
            </a:r>
            <a:r>
              <a:rPr lang="it-IT" sz="1400" b="0" i="0" u="sng" dirty="0"/>
              <a:t>Spesso dedica moltissime energie alle idee che lo interessano ma che non hanno nulla a che fare con gli interessi e gli scopi del team.</a:t>
            </a:r>
            <a:r>
              <a:rPr lang="it-IT" sz="1400" b="0" i="0" u="none" dirty="0"/>
              <a:t> </a:t>
            </a:r>
            <a:r>
              <a:rPr lang="it-IT" sz="1400" b="0" i="0" u="sng" dirty="0"/>
              <a:t>Può affrontare gli altri membri del team soprattutto quando critica i loro pensieri.</a:t>
            </a:r>
            <a:r>
              <a:rPr lang="it-IT" sz="1400" b="0" i="0" u="none" dirty="0"/>
              <a:t> </a:t>
            </a:r>
            <a:r>
              <a:rPr lang="it-IT" sz="1400" b="0" i="0" u="sng" dirty="0"/>
              <a:t>Lo scopo della sua critica è quello di creare una spazio per le sue idee che in genere introduce come una </a:t>
            </a:r>
            <a:r>
              <a:rPr lang="it-IT" sz="1400" b="0" i="0" u="sng" dirty="0" err="1" smtClean="0"/>
              <a:t>controproposizione</a:t>
            </a:r>
            <a:r>
              <a:rPr lang="it-IT" sz="1400" b="0" i="0" u="sng" dirty="0" smtClean="0"/>
              <a:t>.</a:t>
            </a:r>
            <a:r>
              <a:rPr lang="it-IT" sz="1400" b="0" i="0" u="none" dirty="0" smtClean="0"/>
              <a:t> </a:t>
            </a:r>
            <a:r>
              <a:rPr lang="it-IT" sz="1400" b="0" i="0" u="sng" dirty="0"/>
              <a:t>Per lui è difficile accettare le critiche alle sue idee, si difende e tiene il broncio. </a:t>
            </a:r>
            <a:r>
              <a:rPr lang="it-IT" sz="1400" b="0" i="0" u="none" dirty="0"/>
              <a:t> </a:t>
            </a:r>
            <a:r>
              <a:rPr lang="it-IT" sz="1400" b="0" i="0" u="sng" dirty="0"/>
              <a:t>È difficile calmarlo e </a:t>
            </a:r>
            <a:r>
              <a:rPr lang="it-IT" sz="1400" b="0" i="0" u="sng" dirty="0" smtClean="0"/>
              <a:t>trarre </a:t>
            </a:r>
            <a:r>
              <a:rPr lang="it-IT" sz="1400" b="0" i="0" u="sng" dirty="0"/>
              <a:t>il meglio da lui.</a:t>
            </a:r>
            <a:r>
              <a:rPr lang="it-IT" sz="1400" b="0" i="0" u="none" dirty="0"/>
              <a:t> </a:t>
            </a:r>
            <a:r>
              <a:rPr lang="it-IT" sz="1400" b="0" i="0" u="sng" dirty="0"/>
              <a:t>Dà vivacità al suo team.</a:t>
            </a:r>
            <a:r>
              <a:rPr lang="it-IT" sz="1400" b="0" i="0" u="none" dirty="0"/>
              <a:t> </a:t>
            </a:r>
            <a:r>
              <a:rPr lang="it-IT" sz="1400" b="0" i="0" u="sng" dirty="0"/>
              <a:t>Se svolge il ruolo di team leader, sussiste il rischio che il suo interesse (vivo durante la ricerca di una soluzione) svanisca durante la realizzazione pratica.</a:t>
            </a:r>
            <a:r>
              <a:rPr lang="it-IT" sz="1400" b="0" i="0" u="none" dirty="0"/>
              <a:t> </a:t>
            </a:r>
            <a:r>
              <a:rPr lang="it-IT" sz="1400" b="0" i="0" u="sng" dirty="0"/>
              <a:t>Dovrebbe almeno essere consapevole di questa tendenza.</a:t>
            </a:r>
            <a:endParaRPr lang="it-IT" sz="1400" dirty="0" smtClean="0"/>
          </a:p>
          <a:p>
            <a:pPr algn="l" rtl="0"/>
            <a:r>
              <a:rPr lang="it-IT" sz="1400" b="0" i="0" u="sng" dirty="0"/>
              <a:t>Produce più idee degli altri, è naturalmente creativo.</a:t>
            </a:r>
            <a:r>
              <a:rPr lang="it-IT" sz="1400" b="0" i="0" u="none" dirty="0"/>
              <a:t> </a:t>
            </a:r>
            <a:r>
              <a:rPr lang="it-IT" sz="1400" b="0" i="0" u="sng" dirty="0"/>
              <a:t>Spesso adotta un atteggiamento particolare e poco ortodosso verso la soluzione di un problema che può portarlo a trascurare dettagli pratici o regole e procedure stabilite.</a:t>
            </a:r>
            <a:r>
              <a:rPr lang="it-IT" sz="1400" b="0" i="0" u="none" dirty="0"/>
              <a:t> </a:t>
            </a:r>
            <a:r>
              <a:rPr lang="it-IT" sz="1400" b="0" i="0" u="sng" dirty="0"/>
              <a:t>La sua utilità dipende da come gli altri lo incoraggiano.</a:t>
            </a:r>
            <a:r>
              <a:rPr lang="it-IT" sz="1400" b="0" i="0" u="none" dirty="0"/>
              <a:t> </a:t>
            </a:r>
            <a:r>
              <a:rPr lang="it-IT" sz="1400" b="0" i="0" u="sng" dirty="0"/>
              <a:t>La sua creatività deve essere orientata nella giusta direzione dal team.</a:t>
            </a:r>
            <a:endParaRPr lang="it-IT" sz="1400"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1200" b="1" i="0" u="sng" dirty="0">
                <a:solidFill>
                  <a:srgbClr val="0033CC"/>
                </a:solidFill>
              </a:rPr>
              <a:t>RUOLI DEL TEAM</a:t>
            </a:r>
            <a:endParaRPr lang="it-IT" sz="1200" b="1" u="sng" dirty="0" smtClean="0">
              <a:solidFill>
                <a:srgbClr val="0033CC"/>
              </a:solidFill>
            </a:endParaRPr>
          </a:p>
          <a:p>
            <a:pPr algn="l" rtl="0">
              <a:buNone/>
            </a:pPr>
            <a:endParaRPr lang="it-IT" sz="1200" b="1" u="sng" dirty="0" smtClean="0"/>
          </a:p>
          <a:p>
            <a:pPr algn="l" rtl="0">
              <a:buNone/>
            </a:pPr>
            <a:r>
              <a:rPr lang="it-IT" sz="1200" b="1" i="0" u="sng" cap="all" dirty="0">
                <a:solidFill>
                  <a:srgbClr val="00CC99"/>
                </a:solidFill>
              </a:rPr>
              <a:t>SPECIALISTA</a:t>
            </a:r>
            <a:endParaRPr lang="it-IT" sz="1200" u="sng" dirty="0" smtClean="0">
              <a:solidFill>
                <a:srgbClr val="00CC99"/>
              </a:solidFill>
            </a:endParaRPr>
          </a:p>
          <a:p>
            <a:pPr algn="l" rtl="0"/>
            <a:r>
              <a:rPr lang="it-IT" sz="1200" b="0" i="0" u="sng" dirty="0"/>
              <a:t>Segue il suo obiettivo, agisce su iniziativa personale.</a:t>
            </a:r>
            <a:r>
              <a:rPr lang="it-IT" sz="1200" b="0" i="0" u="none" dirty="0"/>
              <a:t> </a:t>
            </a:r>
            <a:r>
              <a:rPr lang="it-IT" sz="1200" b="0" i="0" u="sng" dirty="0"/>
              <a:t>Dedica tutta la sua attenzione al campo di cui ha un’ampia conoscenza, sa quello che gli altri non sanno.</a:t>
            </a:r>
            <a:r>
              <a:rPr lang="it-IT" sz="1200" b="0" i="0" u="none" dirty="0"/>
              <a:t> </a:t>
            </a:r>
            <a:r>
              <a:rPr lang="it-IT" sz="1200" b="0" i="0" u="sng" dirty="0"/>
              <a:t>È attaccato ai dettagli.</a:t>
            </a:r>
            <a:r>
              <a:rPr lang="it-IT" sz="1200" b="0" i="0" u="none" dirty="0"/>
              <a:t> </a:t>
            </a:r>
            <a:r>
              <a:rPr lang="it-IT" sz="1200" b="0" i="0" u="sng" dirty="0"/>
              <a:t>Può risolvere molti problemi legati alla sua specializzazione.</a:t>
            </a:r>
            <a:r>
              <a:rPr lang="it-IT" sz="1200" b="0" i="0" u="none" dirty="0"/>
              <a:t> </a:t>
            </a:r>
            <a:r>
              <a:rPr lang="it-IT" sz="1200" b="0" i="0" u="sng" dirty="0"/>
              <a:t>In genere, non è interessato a nulla al di fuori di essa.</a:t>
            </a:r>
            <a:r>
              <a:rPr lang="it-IT" sz="1200" b="0" i="0" u="none" dirty="0"/>
              <a:t> </a:t>
            </a:r>
            <a:endParaRPr lang="it-IT" sz="1200" dirty="0" smtClean="0"/>
          </a:p>
          <a:p>
            <a:pPr algn="l" rtl="0">
              <a:buNone/>
            </a:pPr>
            <a:endParaRPr lang="it-IT" sz="1200" dirty="0" smtClean="0"/>
          </a:p>
          <a:p>
            <a:pPr algn="l" rtl="0">
              <a:buNone/>
            </a:pPr>
            <a:r>
              <a:rPr lang="it-IT" sz="1200" b="1" i="0" u="sng" cap="all" dirty="0">
                <a:solidFill>
                  <a:srgbClr val="00CC99"/>
                </a:solidFill>
              </a:rPr>
              <a:t>Coordinatore</a:t>
            </a:r>
            <a:endParaRPr lang="it-IT" sz="1200" u="sng" dirty="0" smtClean="0">
              <a:solidFill>
                <a:srgbClr val="00CC99"/>
              </a:solidFill>
            </a:endParaRPr>
          </a:p>
          <a:p>
            <a:pPr algn="l" rtl="0"/>
            <a:r>
              <a:rPr lang="it-IT" sz="1200" b="0" i="0" u="sng" dirty="0"/>
              <a:t>Non deve essere il team leader ma è il più adatto per il ruolo.</a:t>
            </a:r>
            <a:r>
              <a:rPr lang="it-IT" sz="1200" b="0" i="0" u="none" dirty="0"/>
              <a:t> </a:t>
            </a:r>
            <a:r>
              <a:rPr lang="it-IT" sz="1200" b="0" i="0" u="sng" dirty="0"/>
              <a:t>Coordina gli sforzi di tutti così che il gruppo raggiunga lo scopo e svolga i compiti e si assicura che le risorse del team siano utilizzate nel miglior modo.</a:t>
            </a:r>
            <a:r>
              <a:rPr lang="it-IT" sz="1200" b="0" i="0" u="none" dirty="0"/>
              <a:t> </a:t>
            </a:r>
            <a:r>
              <a:rPr lang="it-IT" sz="1200" b="0" i="0" u="sng" dirty="0"/>
              <a:t>Assume una posizione bilanciata, neutrale.</a:t>
            </a:r>
            <a:r>
              <a:rPr lang="it-IT" sz="1200" b="0" i="0" u="none" dirty="0"/>
              <a:t> </a:t>
            </a:r>
            <a:r>
              <a:rPr lang="it-IT" sz="1200" b="0" i="0" u="sng" dirty="0"/>
              <a:t>Eccelle nell’essere concentrato sul risultato e nell’avere un approccio disciplinato.</a:t>
            </a:r>
            <a:r>
              <a:rPr lang="it-IT" sz="1200" b="0" i="0" u="none" dirty="0"/>
              <a:t> </a:t>
            </a:r>
            <a:r>
              <a:rPr lang="it-IT" sz="1200" b="0" i="0" u="sng" dirty="0"/>
              <a:t>Spesso ha un’autorità naturale.</a:t>
            </a:r>
            <a:r>
              <a:rPr lang="it-IT" sz="1200" b="0" i="0" u="none" dirty="0"/>
              <a:t> </a:t>
            </a:r>
            <a:r>
              <a:rPr lang="it-IT" sz="1200" b="0" i="0" u="sng" dirty="0"/>
              <a:t>Vede chiaramente quali sono i punti di forza e debolezza dei membri del team ed indirizza le persone verso ciò per cui sono portate.</a:t>
            </a:r>
            <a:r>
              <a:rPr lang="it-IT" sz="1200" b="0" i="0" u="none" dirty="0"/>
              <a:t> </a:t>
            </a:r>
            <a:r>
              <a:rPr lang="it-IT" sz="1200" b="0" i="0" u="sng" dirty="0"/>
              <a:t>È in grado di parlare e ascoltare bene, stabilisce gli obiettivi del gruppo e imposta le procedure e le priorità.</a:t>
            </a:r>
            <a:r>
              <a:rPr lang="it-IT" sz="1200" b="0" i="0" u="none" dirty="0"/>
              <a:t> </a:t>
            </a:r>
            <a:r>
              <a:rPr lang="it-IT" sz="1200" b="0" i="0" u="sng" dirty="0"/>
              <a:t>Ascolta, riassume le opinioni e le attitudini del gruppo ed esprime i sentimenti del gruppo.</a:t>
            </a:r>
            <a:r>
              <a:rPr lang="it-IT" sz="1200" b="0" i="0" u="none" dirty="0"/>
              <a:t> </a:t>
            </a:r>
            <a:r>
              <a:rPr lang="it-IT" sz="1200" b="0" i="0" u="sng" dirty="0"/>
              <a:t>È dominante ma non cerca di comandare.</a:t>
            </a:r>
            <a:r>
              <a:rPr lang="it-IT" sz="1200" b="0" i="0" u="none" dirty="0"/>
              <a:t> </a:t>
            </a:r>
            <a:r>
              <a:rPr lang="it-IT" sz="1200" b="0" i="0" u="sng" dirty="0"/>
              <a:t>I suoi contributi sono realizzati più sotto forma di domande che di affermazioni o suggerimenti.</a:t>
            </a:r>
            <a:r>
              <a:rPr lang="it-IT" sz="1200" b="0" i="0" u="none" dirty="0"/>
              <a:t> </a:t>
            </a:r>
            <a:r>
              <a:rPr lang="it-IT" sz="1200" b="0" i="0" u="sng" dirty="0"/>
              <a:t>Se è necessaria una decisione, decide dopo che tutti hanno espresso la propria opinione.</a:t>
            </a:r>
            <a:endParaRPr lang="it-IT" sz="1200" dirty="0" smtClean="0"/>
          </a:p>
          <a:p>
            <a:pPr algn="l" rtl="0"/>
            <a:r>
              <a:rPr lang="it-IT" sz="1200" b="0" i="0" u="sng" dirty="0"/>
              <a:t>È naturalmente fiducioso ma si sente un forte obbligo per i compiti e gli obiettivi.</a:t>
            </a:r>
            <a:r>
              <a:rPr lang="it-IT" sz="1200" b="0" i="0" u="none" dirty="0"/>
              <a:t> </a:t>
            </a:r>
            <a:r>
              <a:rPr lang="it-IT" sz="1200" b="0" i="0" u="sng" dirty="0"/>
              <a:t>Si controlla e rimane calmo in caso di disaccordi.</a:t>
            </a:r>
            <a:r>
              <a:rPr lang="it-IT" sz="1200" b="0" i="0" u="none" dirty="0"/>
              <a:t> </a:t>
            </a:r>
            <a:r>
              <a:rPr lang="it-IT" sz="1200" b="0" i="0" u="sng" dirty="0"/>
              <a:t>È disciplinato ma può innervosirsi.</a:t>
            </a:r>
            <a:r>
              <a:rPr lang="it-IT" sz="1200" b="0" i="0" u="none" dirty="0"/>
              <a:t> </a:t>
            </a:r>
            <a:r>
              <a:rPr lang="it-IT" sz="1200" b="0" i="0" u="sng" dirty="0"/>
              <a:t>È in grado di motivare gli altri e assicurare che tutti partecipino.</a:t>
            </a:r>
            <a:r>
              <a:rPr lang="it-IT" sz="1200" b="0" i="0" u="none" dirty="0"/>
              <a:t> </a:t>
            </a:r>
            <a:r>
              <a:rPr lang="it-IT" sz="1200" b="0" i="0" u="sng" dirty="0"/>
              <a:t>È abbastanza tollerante da ascoltare gli altri, ma abbastanza forte da rifiutare i loro consigli.</a:t>
            </a:r>
            <a:r>
              <a:rPr lang="it-IT" sz="1200" b="0" i="0" u="none" dirty="0"/>
              <a:t> </a:t>
            </a:r>
            <a:r>
              <a:rPr lang="it-IT" sz="1200" b="0" i="0" u="sng" dirty="0"/>
              <a:t>Pensa positivamente ed è in grado di elogiare le persone che raggiungono gli obiettivi.</a:t>
            </a:r>
            <a:r>
              <a:rPr lang="it-IT" sz="1200" b="0" i="0" u="none" dirty="0"/>
              <a:t> </a:t>
            </a:r>
            <a:r>
              <a:rPr lang="it-IT" sz="1200" b="0" i="0" u="sng" dirty="0"/>
              <a:t>Non è necessariamente più intelligente o più creativo degli altri membri del team.</a:t>
            </a:r>
            <a:endParaRPr lang="it-IT" sz="1200" u="sng" dirty="0" smtClean="0"/>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rtl="0"/>
            <a:r>
              <a:rPr lang="it-IT" b="0" i="0" u="none">
                <a:latin typeface="Arial" charset="0"/>
                <a:cs typeface="Arial" charset="0"/>
              </a:rPr>
              <a:t>Obiettivi di apprendimento</a:t>
            </a:r>
          </a:p>
        </p:txBody>
      </p:sp>
      <p:sp>
        <p:nvSpPr>
          <p:cNvPr id="5123" name="Espace réservé du contenu 2"/>
          <p:cNvSpPr>
            <a:spLocks noGrp="1"/>
          </p:cNvSpPr>
          <p:nvPr>
            <p:ph idx="1"/>
          </p:nvPr>
        </p:nvSpPr>
        <p:spPr/>
        <p:txBody>
          <a:bodyPr>
            <a:normAutofit lnSpcReduction="10000"/>
          </a:bodyPr>
          <a:lstStyle/>
          <a:p>
            <a:pPr algn="l" rtl="0">
              <a:buNone/>
            </a:pPr>
            <a:r>
              <a:rPr lang="it-IT" sz="1900" b="1" i="0" u="sng" dirty="0">
                <a:latin typeface="Arial" charset="0"/>
              </a:rPr>
              <a:t>Insegnare ai partecipanti i metodi del pensiero creativo e la </a:t>
            </a:r>
            <a:r>
              <a:rPr lang="it-IT" sz="1900" b="1" i="0" u="sng" dirty="0" smtClean="0">
                <a:latin typeface="Arial" charset="0"/>
              </a:rPr>
              <a:t>loro determinazione </a:t>
            </a:r>
            <a:r>
              <a:rPr lang="it-IT" sz="1900" b="1" i="0" u="sng" dirty="0">
                <a:latin typeface="Arial" charset="0"/>
              </a:rPr>
              <a:t>per ricercare soluzioni innovative a problemi concreti.</a:t>
            </a:r>
            <a:r>
              <a:rPr lang="it-IT" sz="1900" b="0" i="0" u="none" dirty="0">
                <a:latin typeface="Arial" charset="0"/>
              </a:rPr>
              <a:t> </a:t>
            </a:r>
          </a:p>
          <a:p>
            <a:endParaRPr lang="it-IT" sz="1900" dirty="0" smtClean="0">
              <a:latin typeface="Arial" charset="0"/>
            </a:endParaRPr>
          </a:p>
          <a:p>
            <a:pPr algn="l" rtl="0">
              <a:buNone/>
            </a:pPr>
            <a:r>
              <a:rPr lang="it-IT" sz="1900" b="0" i="0" u="sng" dirty="0">
                <a:solidFill>
                  <a:srgbClr val="0033CC"/>
                </a:solidFill>
                <a:latin typeface="Arial" charset="0"/>
              </a:rPr>
              <a:t>Al termine del corso:</a:t>
            </a:r>
          </a:p>
          <a:p>
            <a:pPr algn="l" rtl="0">
              <a:defRPr/>
            </a:pPr>
            <a:r>
              <a:rPr lang="it-IT" sz="1900" b="0" i="0" u="sng" dirty="0"/>
              <a:t>Il partecipante comprende le informazioni incentrate sullo sviluppo del pensiero creativo.</a:t>
            </a:r>
            <a:endParaRPr lang="it-IT" sz="1900" dirty="0" smtClean="0"/>
          </a:p>
          <a:p>
            <a:pPr algn="l" rtl="0">
              <a:defRPr/>
            </a:pPr>
            <a:r>
              <a:rPr lang="it-IT" sz="1900" b="0" i="0" u="sng" dirty="0"/>
              <a:t>Il partecipante conosce la classificazione dei metodi del pensiero creativo.</a:t>
            </a:r>
          </a:p>
          <a:p>
            <a:pPr algn="l" rtl="0">
              <a:defRPr/>
            </a:pPr>
            <a:r>
              <a:rPr lang="it-IT" sz="1900" b="0" i="0" u="sng" dirty="0"/>
              <a:t>Il partecipante conosce i metodi chiamati DO IT.</a:t>
            </a:r>
            <a:endParaRPr lang="it-IT" sz="1900" dirty="0" smtClean="0"/>
          </a:p>
          <a:p>
            <a:pPr algn="l" rtl="0">
              <a:defRPr/>
            </a:pPr>
            <a:r>
              <a:rPr lang="it-IT" sz="1900" b="0" i="0" u="sng" dirty="0"/>
              <a:t>Il partecipante comprende quali fattori creano il clima creativo in azienda,</a:t>
            </a:r>
            <a:endParaRPr lang="it-IT" sz="1900" dirty="0" smtClean="0"/>
          </a:p>
          <a:p>
            <a:pPr algn="l" rtl="0">
              <a:defRPr/>
            </a:pPr>
            <a:r>
              <a:rPr lang="it-IT" sz="1900" b="0" i="0" u="sng" dirty="0"/>
              <a:t>Il partecipante sa cos’è </a:t>
            </a:r>
            <a:r>
              <a:rPr lang="it-IT" sz="1900" b="0" i="0" u="sng" dirty="0" smtClean="0"/>
              <a:t>un team </a:t>
            </a:r>
            <a:r>
              <a:rPr lang="it-IT" sz="1900" b="0" i="0" u="sng" dirty="0"/>
              <a:t>e le relative caratteristiche,</a:t>
            </a:r>
            <a:endParaRPr lang="it-IT" sz="1900" dirty="0" smtClean="0"/>
          </a:p>
          <a:p>
            <a:pPr algn="l" rtl="0">
              <a:defRPr/>
            </a:pPr>
            <a:r>
              <a:rPr lang="it-IT" sz="1900" b="0" i="0" u="sng" dirty="0"/>
              <a:t>Il partecipante è in grado di descrivere diversi ruoli del team.</a:t>
            </a:r>
            <a:endParaRPr lang="it-IT" sz="1900" dirty="0" smtClean="0"/>
          </a:p>
          <a:p>
            <a:pPr marL="533400" lvl="1" indent="-76200" algn="l" rtl="0"/>
            <a:endParaRPr lang="it-IT" sz="2000" dirty="0" smtClean="0">
              <a:latin typeface="Arial" charset="0"/>
            </a:endParaRPr>
          </a:p>
          <a:p>
            <a:pPr lvl="1" algn="l" rtl="0">
              <a:buFont typeface="Tw Cen MT" pitchFamily="34" charset="-18"/>
              <a:buChar char="–"/>
              <a:defRPr/>
            </a:pPr>
            <a:endParaRPr lang="it-IT" dirty="0" smtClean="0"/>
          </a:p>
        </p:txBody>
      </p:sp>
    </p:spTree>
  </p:cSld>
  <p:clrMapOvr>
    <a:masterClrMapping/>
  </p:clrMapOvr>
  <p:transition advTm="59368"/>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a:xfrm>
            <a:off x="468313" y="1052736"/>
            <a:ext cx="8424167" cy="4738464"/>
          </a:xfrm>
        </p:spPr>
        <p:txBody>
          <a:bodyPr/>
          <a:lstStyle/>
          <a:p>
            <a:pPr algn="l" rtl="0">
              <a:buNone/>
            </a:pPr>
            <a:r>
              <a:rPr lang="it-IT" sz="1400" b="1" i="0" u="sng" dirty="0">
                <a:solidFill>
                  <a:srgbClr val="0033CC"/>
                </a:solidFill>
              </a:rPr>
              <a:t>RUOLI DEL TEAM</a:t>
            </a:r>
            <a:endParaRPr lang="it-IT" sz="1400" b="1" u="sng" dirty="0" smtClean="0">
              <a:solidFill>
                <a:srgbClr val="0033CC"/>
              </a:solidFill>
            </a:endParaRPr>
          </a:p>
          <a:p>
            <a:pPr algn="l" rtl="0">
              <a:buNone/>
            </a:pPr>
            <a:endParaRPr lang="it-IT" sz="1400" b="1" u="sng" dirty="0" smtClean="0"/>
          </a:p>
          <a:p>
            <a:pPr algn="l" rtl="0">
              <a:buNone/>
            </a:pPr>
            <a:r>
              <a:rPr lang="it-IT" sz="1400" b="1" i="0" u="sng" dirty="0">
                <a:solidFill>
                  <a:srgbClr val="00CC99"/>
                </a:solidFill>
              </a:rPr>
              <a:t>CONTROLLORE VALUTATORE</a:t>
            </a:r>
            <a:endParaRPr lang="it-IT" sz="1400" u="sng" dirty="0" smtClean="0">
              <a:solidFill>
                <a:srgbClr val="00CC99"/>
              </a:solidFill>
            </a:endParaRPr>
          </a:p>
          <a:p>
            <a:pPr algn="l" rtl="0"/>
            <a:r>
              <a:rPr lang="it-IT" sz="1400" b="0" i="0" u="sng" dirty="0"/>
              <a:t>È piuttosto serio e mantiene le distanze.</a:t>
            </a:r>
            <a:r>
              <a:rPr lang="it-IT" sz="1400" b="0" i="0" u="none" dirty="0"/>
              <a:t> </a:t>
            </a:r>
            <a:r>
              <a:rPr lang="it-IT" sz="1400" b="0" i="0" u="sng" dirty="0"/>
              <a:t>Il suo contributo è un’analisi della situazione indipendente.</a:t>
            </a:r>
            <a:r>
              <a:rPr lang="it-IT" sz="1400" b="0" i="0" u="none" dirty="0"/>
              <a:t> </a:t>
            </a:r>
            <a:r>
              <a:rPr lang="it-IT" sz="1400" b="0" i="0" u="sng" dirty="0"/>
              <a:t>È in grado di valutare opinioni e suggerimenti in modo tale che il team possa prendere una decisione più equilibrata.</a:t>
            </a:r>
            <a:r>
              <a:rPr lang="it-IT" sz="1400" b="0" i="0" u="none" dirty="0"/>
              <a:t> </a:t>
            </a:r>
            <a:r>
              <a:rPr lang="it-IT" sz="1400" b="0" i="0" u="sng" dirty="0"/>
              <a:t>Se critica è perché vede delle imperfezioni nelle idee o argomentazioni.</a:t>
            </a:r>
            <a:r>
              <a:rPr lang="it-IT" sz="1400" b="0" i="0" u="none" dirty="0"/>
              <a:t> </a:t>
            </a:r>
            <a:r>
              <a:rPr lang="it-IT" sz="1400" b="0" i="0" u="sng" dirty="0"/>
              <a:t>È il membro del team meno motivato che è un vantaggio in questo caso poiché il suo giudizio non è influenzato dal coinvolgimento personale.</a:t>
            </a:r>
            <a:r>
              <a:rPr lang="it-IT" sz="1400" b="0" i="0" u="none" dirty="0"/>
              <a:t> </a:t>
            </a:r>
            <a:r>
              <a:rPr lang="it-IT" sz="1400" b="0" i="0" u="sng" dirty="0"/>
              <a:t>Procede lentamente, deve pensare alle cose in maniera approfondita.</a:t>
            </a:r>
            <a:r>
              <a:rPr lang="it-IT" sz="1400" b="0" i="0" u="none" dirty="0"/>
              <a:t> </a:t>
            </a:r>
            <a:r>
              <a:rPr lang="it-IT" sz="1400" b="0" i="0" u="sng" dirty="0"/>
              <a:t>È capace di digerire, valutare e interpretare una grossa porzione di testo complicato.</a:t>
            </a:r>
            <a:r>
              <a:rPr lang="it-IT" sz="1400" b="0" i="0" u="none" dirty="0"/>
              <a:t> </a:t>
            </a:r>
            <a:r>
              <a:rPr lang="it-IT" sz="1400" b="0" i="0" u="sng" dirty="0"/>
              <a:t>È capace di analizzare i problemi e valutare le idee e i contributi degli altri.</a:t>
            </a:r>
            <a:r>
              <a:rPr lang="it-IT" sz="1400" b="0" i="0" u="none" dirty="0"/>
              <a:t> </a:t>
            </a:r>
            <a:r>
              <a:rPr lang="it-IT" sz="1400" b="0" i="0" u="sng" dirty="0"/>
              <a:t>Tende a essere indiscreto e a sminuire, il che non lo rende molto amato.</a:t>
            </a:r>
            <a:r>
              <a:rPr lang="it-IT" sz="1400" b="0" i="0" u="none" dirty="0"/>
              <a:t> </a:t>
            </a:r>
            <a:r>
              <a:rPr lang="it-IT" sz="1400" b="0" i="0" u="sng" dirty="0"/>
              <a:t>Può abbassare il morale del team esprimendo le critiche al momento sbagliato.</a:t>
            </a:r>
            <a:r>
              <a:rPr lang="it-IT" sz="1400" b="0" i="0" u="none" dirty="0"/>
              <a:t> </a:t>
            </a:r>
            <a:r>
              <a:rPr lang="it-IT" sz="1400" b="0" i="0" u="sng" dirty="0"/>
              <a:t>Pur non essendo ambizioso e appassionato, è in grado di competere, soprattutto con quelli con le sue stesse abilità.</a:t>
            </a:r>
            <a:r>
              <a:rPr lang="it-IT" sz="1400" b="0" i="0" u="none" dirty="0"/>
              <a:t> </a:t>
            </a:r>
            <a:r>
              <a:rPr lang="it-IT" sz="1400" b="0" i="0" u="sng" dirty="0"/>
              <a:t>I team guidati da un controllore valutatore non producono molto lavoro soprattutto perché vede immediatamente delle mancanze nella pianificazione degli eventi proposti.</a:t>
            </a:r>
            <a:r>
              <a:rPr lang="it-IT" sz="1400" b="0" i="0" u="none" dirty="0"/>
              <a:t> </a:t>
            </a:r>
            <a:r>
              <a:rPr lang="it-IT" sz="1400" b="0" i="0" u="sng" dirty="0"/>
              <a:t>Una persona di questo tipo dovrebbe ricordare di non paralizzare il lavoro di squadra con il suo scetticismo naturale.</a:t>
            </a:r>
            <a:r>
              <a:rPr lang="it-IT" sz="1400" b="0" i="0" u="none" dirty="0"/>
              <a:t> </a:t>
            </a:r>
            <a:endParaRPr lang="it-IT" sz="1400" dirty="0" smtClean="0"/>
          </a:p>
          <a:p>
            <a:pPr algn="l" rtl="0"/>
            <a:r>
              <a:rPr lang="it-IT" sz="1400" b="0" i="0" u="sng" dirty="0"/>
              <a:t>Gli piace pensare alle cose in maniera approfondita prima di prendere una decisione.</a:t>
            </a:r>
            <a:r>
              <a:rPr lang="it-IT" sz="1400" b="0" i="0" u="none" dirty="0"/>
              <a:t> </a:t>
            </a:r>
            <a:r>
              <a:rPr lang="it-IT" sz="1400" b="0" i="0" u="sng" dirty="0"/>
              <a:t>Non gli vengono le idee da solo, in genere non ha idee creative.</a:t>
            </a:r>
            <a:r>
              <a:rPr lang="it-IT" sz="1400" b="0" i="0" u="none" dirty="0"/>
              <a:t> </a:t>
            </a:r>
            <a:r>
              <a:rPr lang="it-IT" sz="1400" b="0" i="0" u="sng" dirty="0"/>
              <a:t>Se propone delle idee, in genere enfatizza alcune di esse e sono quelle che ha analizzato più in dettaglio e il cui rischio è minimo.</a:t>
            </a:r>
            <a:r>
              <a:rPr lang="it-IT" sz="1400" b="0" i="0" u="none" dirty="0"/>
              <a:t> </a:t>
            </a:r>
            <a:r>
              <a:rPr lang="it-IT" sz="1400" b="0" i="0" u="sng" dirty="0"/>
              <a:t>Più complesso e complicato è il processo decisionale e più numerosi sono i suggerimenti, maggiore sarà il contributo del controllore valutatore al team</a:t>
            </a:r>
            <a:endParaRPr lang="it-IT"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dirty="0" smtClean="0"/>
              <a:t>TEAM</a:t>
            </a:r>
            <a:r>
              <a:rPr lang="it-IT" b="1" i="0" u="none" dirty="0" smtClean="0"/>
              <a:t>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1400" b="1" i="0" u="sng">
                <a:solidFill>
                  <a:srgbClr val="000099"/>
                </a:solidFill>
              </a:rPr>
              <a:t>RUOLI DEL TEAM</a:t>
            </a:r>
            <a:endParaRPr lang="it-IT" sz="1400" b="1" u="sng" dirty="0" smtClean="0">
              <a:solidFill>
                <a:srgbClr val="000099"/>
              </a:solidFill>
            </a:endParaRPr>
          </a:p>
          <a:p>
            <a:pPr algn="l" rtl="0">
              <a:buNone/>
            </a:pPr>
            <a:endParaRPr lang="it-IT" sz="1400" b="1" u="sng" dirty="0" smtClean="0"/>
          </a:p>
          <a:p>
            <a:pPr algn="l" rtl="0">
              <a:buNone/>
            </a:pPr>
            <a:r>
              <a:rPr lang="it-IT" sz="1400" b="1" i="0" u="sng">
                <a:solidFill>
                  <a:srgbClr val="00CC99"/>
                </a:solidFill>
              </a:rPr>
              <a:t>IMPLEMENTATORE</a:t>
            </a:r>
            <a:endParaRPr lang="it-IT" sz="1400" u="sng" dirty="0" smtClean="0">
              <a:solidFill>
                <a:srgbClr val="00CC99"/>
              </a:solidFill>
            </a:endParaRPr>
          </a:p>
          <a:p>
            <a:pPr algn="l" rtl="0"/>
            <a:r>
              <a:rPr lang="it-IT" sz="1400" b="0" i="0" u="sng"/>
              <a:t>È pratico e ben organizzato.</a:t>
            </a:r>
            <a:r>
              <a:rPr lang="it-IT" sz="1400" b="0" i="0" u="none"/>
              <a:t> </a:t>
            </a:r>
            <a:r>
              <a:rPr lang="it-IT" sz="1400" b="0" i="0" u="sng"/>
              <a:t>Trasforma concetti e piani in procedure di lavoro pratiche.</a:t>
            </a:r>
            <a:r>
              <a:rPr lang="it-IT" sz="1400" b="0" i="0" u="none"/>
              <a:t> </a:t>
            </a:r>
            <a:r>
              <a:rPr lang="it-IT" sz="1400" b="0" i="0" u="sng"/>
              <a:t>Cambia decisioni e strategie in compiti definiti e gestibili.</a:t>
            </a:r>
            <a:r>
              <a:rPr lang="it-IT" sz="1400" b="0" i="0" u="none"/>
              <a:t> </a:t>
            </a:r>
            <a:r>
              <a:rPr lang="it-IT" sz="1400" b="0" i="0" u="sng"/>
              <a:t>Ha un carattere forte e un approccio disciplinato.</a:t>
            </a:r>
            <a:r>
              <a:rPr lang="it-IT" sz="1400" b="0" i="0" u="none"/>
              <a:t> </a:t>
            </a:r>
            <a:r>
              <a:rPr lang="it-IT" sz="1400" b="0" i="0" u="sng"/>
              <a:t>Non si arrende facilmente, ma è destabilizzato da condizioni che cambiano rapidamente e instabili.</a:t>
            </a:r>
            <a:r>
              <a:rPr lang="it-IT" sz="1400" b="0" i="0" u="none"/>
              <a:t> </a:t>
            </a:r>
            <a:r>
              <a:rPr lang="it-IT" sz="1400" b="0" i="0" u="sng"/>
              <a:t>Ha bisogno di strutture stabili e cerca sempre di crearle.</a:t>
            </a:r>
            <a:r>
              <a:rPr lang="it-IT" sz="1400" b="0" i="0" u="none"/>
              <a:t> </a:t>
            </a:r>
            <a:r>
              <a:rPr lang="it-IT" sz="1400" b="0" i="0" u="sng"/>
              <a:t>Elabora un piano d’azione quando riceve una decisione.</a:t>
            </a:r>
            <a:r>
              <a:rPr lang="it-IT" sz="1400" b="0" i="0" u="none"/>
              <a:t> </a:t>
            </a:r>
            <a:r>
              <a:rPr lang="it-IT" sz="1400" b="0" i="0" u="sng"/>
              <a:t>Quando dispone di un gruppo di persone e di un obiettivo, crea uno schema organizzativo.</a:t>
            </a:r>
            <a:r>
              <a:rPr lang="it-IT" sz="1400" b="0" i="0" u="none"/>
              <a:t> </a:t>
            </a:r>
            <a:r>
              <a:rPr lang="it-IT" sz="1400" b="0" i="0" u="sng"/>
              <a:t>Lavora con efficacia, sistematicamente, metodicamente ma in maniera leggermente inflessibile.</a:t>
            </a:r>
            <a:r>
              <a:rPr lang="it-IT" sz="1400" b="0" i="0" u="none"/>
              <a:t> </a:t>
            </a:r>
            <a:r>
              <a:rPr lang="it-IT" sz="1400" b="0" i="0" u="sng"/>
              <a:t>Non reagisce alle speculazioni che non hanno un collegamento diretto visibile con un compito concreto.</a:t>
            </a:r>
            <a:r>
              <a:rPr lang="it-IT" sz="1400" b="0" i="0" u="none"/>
              <a:t> </a:t>
            </a:r>
            <a:r>
              <a:rPr lang="it-IT" sz="1400" b="0" i="0" u="sng"/>
              <a:t>Aspira eccessivamente al rispetto del team che può danneggiare perché si manifesta in una critica negativa e non costruttiva delle idee degli altri membri del team.</a:t>
            </a:r>
            <a:r>
              <a:rPr lang="it-IT" sz="1400" b="0" i="0" u="none"/>
              <a:t> </a:t>
            </a:r>
            <a:r>
              <a:rPr lang="it-IT" sz="1400" b="0" i="0" u="sng"/>
              <a:t>Il suo stile di leadership è molto efficace grazie alla sua enfasi sull’ordine e la struttura, ma può trascurare la componente umana nel processo di lavoro.</a:t>
            </a:r>
            <a:endParaRPr lang="it-IT" sz="1400" dirty="0" smtClean="0"/>
          </a:p>
          <a:p>
            <a:pPr algn="l" rtl="0"/>
            <a:r>
              <a:rPr lang="it-IT" sz="1400" b="0" i="0" u="sng"/>
              <a:t>È una persona che lavora principalmente per un’organizzazione piuttosto che per perseguire i propri interessi.</a:t>
            </a:r>
            <a:r>
              <a:rPr lang="it-IT" sz="1400" b="0" i="0" u="none"/>
              <a:t> </a:t>
            </a:r>
            <a:r>
              <a:rPr lang="it-IT" sz="1400" b="0" i="0" u="sng"/>
              <a:t>Svolge accuratamente tutto il lavoro.</a:t>
            </a:r>
            <a:r>
              <a:rPr lang="it-IT" sz="1400" b="0" i="0" u="none"/>
              <a:t> </a:t>
            </a:r>
            <a:r>
              <a:rPr lang="it-IT" sz="1400" b="0" i="0" u="sng"/>
              <a:t>Finisce sempre il suo lavoro, anche se non ne aveva voglia, si è annoiato o non gli piaceva il compito.</a:t>
            </a:r>
            <a:r>
              <a:rPr lang="it-IT" sz="1400" b="0" i="0" u="none"/>
              <a:t> </a:t>
            </a:r>
            <a:r>
              <a:rPr lang="it-IT" sz="1400" b="0" i="0" u="sng"/>
              <a:t>Il suo punto forte è costituito dalle abilità organizzative.</a:t>
            </a:r>
            <a:r>
              <a:rPr lang="it-IT" sz="1400" b="0" i="0" u="none"/>
              <a:t> </a:t>
            </a:r>
            <a:r>
              <a:rPr lang="it-IT" sz="1400" b="0" i="0" u="sng"/>
              <a:t>Tuttavia, non è molto flessibile a volta, soprattutto quando deve realizzare nuove idee non provate.</a:t>
            </a:r>
            <a:endParaRPr lang="it-IT" sz="1400" dirty="0" smtClean="0"/>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1400" b="1" i="0" u="sng" dirty="0">
                <a:solidFill>
                  <a:srgbClr val="0033CC"/>
                </a:solidFill>
              </a:rPr>
              <a:t>RUOLI DEL TEAM</a:t>
            </a:r>
            <a:endParaRPr lang="it-IT" sz="1400" b="1" u="sng" dirty="0" smtClean="0">
              <a:solidFill>
                <a:srgbClr val="0033CC"/>
              </a:solidFill>
            </a:endParaRPr>
          </a:p>
          <a:p>
            <a:pPr algn="l" rtl="0">
              <a:buNone/>
            </a:pPr>
            <a:endParaRPr lang="it-IT" sz="1400" b="1" u="sng" dirty="0" smtClean="0"/>
          </a:p>
          <a:p>
            <a:pPr algn="l" rtl="0">
              <a:buNone/>
            </a:pPr>
            <a:r>
              <a:rPr lang="it-IT" sz="1400" b="1" i="0" u="sng" dirty="0" smtClean="0">
                <a:solidFill>
                  <a:srgbClr val="00CC99"/>
                </a:solidFill>
              </a:rPr>
              <a:t>COMPLETER: PERSONA </a:t>
            </a:r>
            <a:r>
              <a:rPr lang="it-IT" sz="1400" b="1" i="0" u="sng" dirty="0">
                <a:solidFill>
                  <a:srgbClr val="00CC99"/>
                </a:solidFill>
              </a:rPr>
              <a:t>CHE PORTA A TERMINE LE COSE</a:t>
            </a:r>
            <a:endParaRPr lang="it-IT" sz="1400" u="sng" dirty="0" smtClean="0">
              <a:solidFill>
                <a:srgbClr val="00CC99"/>
              </a:solidFill>
            </a:endParaRPr>
          </a:p>
          <a:p>
            <a:pPr algn="l" rtl="0"/>
            <a:r>
              <a:rPr lang="it-IT" sz="1400" b="0" i="0" u="sng" dirty="0"/>
              <a:t>Si preoccupa di ciò che potrebbe andare storto.</a:t>
            </a:r>
            <a:r>
              <a:rPr lang="it-IT" sz="1400" b="0" i="0" u="none" dirty="0"/>
              <a:t> </a:t>
            </a:r>
            <a:r>
              <a:rPr lang="it-IT" sz="1400" b="0" i="0" u="sng" dirty="0"/>
              <a:t>Non ha pace finché non controlla ogni dettaglio e si assicura che tutto sia stato fatto correttamente senza dimenticare nulla.</a:t>
            </a:r>
            <a:r>
              <a:rPr lang="it-IT" sz="1400" b="0" i="0" u="none" dirty="0"/>
              <a:t> </a:t>
            </a:r>
            <a:r>
              <a:rPr lang="it-IT" sz="1400" b="0" i="0" u="sng" dirty="0"/>
              <a:t>Non si fa avanti nel team ma si concentra sempre sui dettagli.</a:t>
            </a:r>
            <a:r>
              <a:rPr lang="it-IT" sz="1400" b="0" i="0" u="none" dirty="0"/>
              <a:t> </a:t>
            </a:r>
            <a:r>
              <a:rPr lang="it-IT" sz="1400" b="0" i="0" u="sng" dirty="0"/>
              <a:t>Riesce a controllarsi, ha un carattere forte.</a:t>
            </a:r>
            <a:r>
              <a:rPr lang="it-IT" sz="1400" b="0" i="0" u="none" dirty="0"/>
              <a:t> </a:t>
            </a:r>
            <a:r>
              <a:rPr lang="it-IT" sz="1400" b="0" i="0" u="sng" dirty="0"/>
              <a:t>È impaziente e intollerante verso i membri del team meno responsabili.</a:t>
            </a:r>
            <a:r>
              <a:rPr lang="it-IT" sz="1400" b="0" i="0" u="none" dirty="0"/>
              <a:t> </a:t>
            </a:r>
            <a:r>
              <a:rPr lang="it-IT" sz="1400" b="0" i="0" u="sng" dirty="0"/>
              <a:t>Il suo interesse principale è l’ordine.</a:t>
            </a:r>
            <a:r>
              <a:rPr lang="it-IT" sz="1400" b="0" i="0" u="none" dirty="0"/>
              <a:t> </a:t>
            </a:r>
            <a:r>
              <a:rPr lang="it-IT" sz="1400" b="0" i="0" u="sng" dirty="0"/>
              <a:t>Rispetta le scadenze e un programma di lavoro.</a:t>
            </a:r>
            <a:r>
              <a:rPr lang="it-IT" sz="1400" b="0" i="0" u="none" dirty="0"/>
              <a:t> </a:t>
            </a:r>
            <a:r>
              <a:rPr lang="it-IT" sz="1400" b="0" i="0" u="sng" dirty="0"/>
              <a:t>Se non fa attenzione, può essere un pessimista demoralizzante che esercita un’influenza depressiva sugli altri membri del team.</a:t>
            </a:r>
            <a:r>
              <a:rPr lang="it-IT" sz="1400" b="0" i="0" u="none" dirty="0"/>
              <a:t> </a:t>
            </a:r>
            <a:r>
              <a:rPr lang="it-IT" sz="1400" b="0" i="0" u="sng" dirty="0"/>
              <a:t>Perde facilmente di vista gli scopi generali e rimane attaccato al dettaglio che può rallentare il lavoro del gruppo, soprattutto quando guida il team e può minare l’iniziativa e il </a:t>
            </a:r>
            <a:r>
              <a:rPr lang="it-IT" sz="1400" b="0" i="0" u="sng" dirty="0" err="1"/>
              <a:t>decision-making</a:t>
            </a:r>
            <a:r>
              <a:rPr lang="it-IT" sz="1400" b="0" i="0" u="sng" dirty="0"/>
              <a:t> indipendente degli altri membri del team.</a:t>
            </a:r>
            <a:r>
              <a:rPr lang="it-IT" sz="1400" b="0" i="0" u="none" dirty="0"/>
              <a:t> </a:t>
            </a:r>
            <a:r>
              <a:rPr lang="it-IT" sz="1400" b="0" i="0" u="sng" dirty="0"/>
              <a:t>La sua instancabile attenzione è comunque un bene.</a:t>
            </a:r>
            <a:r>
              <a:rPr lang="it-IT" sz="1400" b="0" i="0" u="none" dirty="0"/>
              <a:t> </a:t>
            </a:r>
            <a:endParaRPr lang="it-IT" sz="1400" dirty="0" smtClean="0"/>
          </a:p>
          <a:p>
            <a:pPr algn="l" rtl="0"/>
            <a:r>
              <a:rPr lang="it-IT" sz="1400" b="0" i="0" u="sng" dirty="0"/>
              <a:t>I team senza una persona del genere commettono spesso errori perché perdono i dettagli importanti nonostante una strategia di lavoro ben definita.</a:t>
            </a:r>
            <a:r>
              <a:rPr lang="it-IT" sz="1400" b="0" i="0" u="none" dirty="0"/>
              <a:t> </a:t>
            </a:r>
            <a:r>
              <a:rPr lang="it-IT" sz="1400" b="0" i="0" u="sng" dirty="0"/>
              <a:t>Gli piacciono la stabilità e gli sforzi continui, è meno interessato al lustro attrattivo del successo.</a:t>
            </a:r>
            <a:r>
              <a:rPr lang="it-IT" sz="1400" b="0" i="0" u="none" dirty="0"/>
              <a:t> </a:t>
            </a:r>
            <a:r>
              <a:rPr lang="it-IT" sz="1400" b="0" i="0" u="sng" dirty="0"/>
              <a:t>Porta a termine quello che comincia ed esita ad accettare un compito quando non è sicuro di riuscire a vedere la fine.</a:t>
            </a:r>
            <a:r>
              <a:rPr lang="it-IT" sz="1400" b="0" i="0" u="none" dirty="0"/>
              <a:t> </a:t>
            </a:r>
            <a:r>
              <a:rPr lang="it-IT" sz="1400" b="0" i="0" u="sng" dirty="0"/>
              <a:t>Tende a preoccuparsi per i dettagli.</a:t>
            </a:r>
            <a:endParaRPr lang="it-IT" sz="1400" dirty="0" smtClean="0"/>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1400" b="1" i="0" u="sng">
                <a:solidFill>
                  <a:srgbClr val="0033CC"/>
                </a:solidFill>
              </a:rPr>
              <a:t>RUOLI DEL TEAM</a:t>
            </a:r>
            <a:endParaRPr lang="it-IT" sz="1400" b="1" u="sng" dirty="0" smtClean="0">
              <a:solidFill>
                <a:srgbClr val="0033CC"/>
              </a:solidFill>
            </a:endParaRPr>
          </a:p>
          <a:p>
            <a:pPr algn="l" rtl="0">
              <a:buNone/>
            </a:pPr>
            <a:endParaRPr lang="it-IT" sz="1400" b="1" u="sng" dirty="0" smtClean="0"/>
          </a:p>
          <a:p>
            <a:pPr algn="l" rtl="0">
              <a:buNone/>
            </a:pPr>
            <a:r>
              <a:rPr lang="it-IT" sz="1400" b="1" i="0" u="sng">
                <a:solidFill>
                  <a:srgbClr val="00CC99"/>
                </a:solidFill>
              </a:rPr>
              <a:t>RICERCATORE DELLE RISORSE</a:t>
            </a:r>
            <a:endParaRPr lang="it-IT" sz="1400" b="1" u="sng" dirty="0" smtClean="0">
              <a:solidFill>
                <a:srgbClr val="00CC99"/>
              </a:solidFill>
            </a:endParaRPr>
          </a:p>
          <a:p>
            <a:pPr algn="l" rtl="0"/>
            <a:r>
              <a:rPr lang="it-IT" sz="1400" b="0" i="0" u="sng"/>
              <a:t>È tranquillo e socievole, interessato a tutto.</a:t>
            </a:r>
            <a:r>
              <a:rPr lang="it-IT" sz="1400" b="0" i="0" u="none"/>
              <a:t> </a:t>
            </a:r>
            <a:r>
              <a:rPr lang="it-IT" sz="1400" b="0" i="0" u="sng"/>
              <a:t>Reagisce con entusiasmo ma perde velocemente interesse.</a:t>
            </a:r>
            <a:r>
              <a:rPr lang="it-IT" sz="1400" b="0" i="0" u="none"/>
              <a:t> </a:t>
            </a:r>
            <a:r>
              <a:rPr lang="it-IT" sz="1400" b="0" i="0" u="sng"/>
              <a:t>Raramente è sul suo posto di lavoro.</a:t>
            </a:r>
            <a:r>
              <a:rPr lang="it-IT" sz="1400" b="0" i="0" u="none"/>
              <a:t> </a:t>
            </a:r>
            <a:r>
              <a:rPr lang="it-IT" sz="1400" b="0" i="0" u="sng"/>
              <a:t>Analizza sempre nuove possibilità oltre gli orizzonti e fornisce informazioni, idee e contatti dall’esterno del gruppo.</a:t>
            </a:r>
            <a:r>
              <a:rPr lang="it-IT" sz="1400" b="0" i="0" u="none"/>
              <a:t> </a:t>
            </a:r>
            <a:r>
              <a:rPr lang="it-IT" sz="1400" b="0" i="0" u="sng"/>
              <a:t>Stimola l’innovazione, ma non è molto originale.</a:t>
            </a:r>
            <a:r>
              <a:rPr lang="it-IT" sz="1400" b="0" i="0" u="none"/>
              <a:t> </a:t>
            </a:r>
            <a:r>
              <a:rPr lang="it-IT" sz="1400" b="0" i="0" u="sng"/>
              <a:t>È piuttosto capace di riconoscere velocemente il significato di nuove idee.</a:t>
            </a:r>
            <a:r>
              <a:rPr lang="it-IT" sz="1400" b="0" i="0" u="none"/>
              <a:t> </a:t>
            </a:r>
            <a:r>
              <a:rPr lang="it-IT" sz="1400" b="0" i="0" u="sng"/>
              <a:t>Se non è incoraggiato dagli altri, ad esempio durante il lavoro individuale, perde interesse ed è inefficiente.</a:t>
            </a:r>
            <a:r>
              <a:rPr lang="it-IT" sz="1400" b="0" i="0" u="none"/>
              <a:t> </a:t>
            </a:r>
            <a:r>
              <a:rPr lang="it-IT" sz="1400" b="0" i="0" u="sng"/>
              <a:t>È molto attivo sotto pressione.</a:t>
            </a:r>
            <a:r>
              <a:rPr lang="it-IT" sz="1400" b="0" i="0" u="none"/>
              <a:t> </a:t>
            </a:r>
            <a:r>
              <a:rPr lang="it-IT" sz="1400" b="0" i="0" u="sng"/>
              <a:t>Il suo ambito e la portata dei suoi interessi possono portarlo a spendere molto tempo sulle priorità meno importanti che lo interessano.</a:t>
            </a:r>
            <a:r>
              <a:rPr lang="it-IT" sz="1400" b="0" i="0" u="none"/>
              <a:t> </a:t>
            </a:r>
            <a:r>
              <a:rPr lang="it-IT" sz="1400" b="0" i="0" u="sng"/>
              <a:t>Può accedere anche che non completi i compiti di cui si è fatto carico in virtù del suo entusiasmo di breve durata.</a:t>
            </a:r>
            <a:r>
              <a:rPr lang="it-IT" sz="1400" b="0" i="0" u="none"/>
              <a:t> </a:t>
            </a:r>
            <a:r>
              <a:rPr lang="it-IT" sz="1400" b="0" i="0" u="sng"/>
              <a:t>Il suo valore per il team è rappresentato dal fatto che evita la stagnazione e lo tiene in contatto con il mondo esterno.</a:t>
            </a:r>
            <a:r>
              <a:rPr lang="it-IT" sz="1400" b="0" i="0" u="none"/>
              <a:t> </a:t>
            </a:r>
            <a:r>
              <a:rPr lang="it-IT" sz="1400" b="0" i="0" u="sng"/>
              <a:t>Si merita una posizione manageriale per la sua popolarità, le persone amano lavorare con lui.</a:t>
            </a:r>
            <a:r>
              <a:rPr lang="it-IT" sz="1400" b="0" i="0" u="none"/>
              <a:t> </a:t>
            </a:r>
            <a:r>
              <a:rPr lang="it-IT" sz="1400" b="0" i="0" u="sng"/>
              <a:t>La concentrazione a lungo termine sulla soluzione sistematica di un problema non è il suo punto forte ed è necessario che deleghi i dettagli a qualcun altro.</a:t>
            </a:r>
            <a:endParaRPr lang="it-IT" sz="1400" dirty="0" smtClean="0"/>
          </a:p>
          <a:p>
            <a:pPr algn="l" rtl="0"/>
            <a:r>
              <a:rPr lang="it-IT" sz="1400" b="0" i="0" u="sng"/>
              <a:t>È in grado di utilizzare bene le conoscenze e le abilità degli altri.</a:t>
            </a:r>
            <a:r>
              <a:rPr lang="it-IT" sz="1400" b="0" i="0" u="none"/>
              <a:t> </a:t>
            </a:r>
            <a:r>
              <a:rPr lang="it-IT" sz="1400" b="0" i="0" u="sng"/>
              <a:t>Interagisce spesso con l’organizzazione per sapere cosa accade, parla con le persone e pone domande ponderate e pertinenti.</a:t>
            </a:r>
            <a:r>
              <a:rPr lang="it-IT" sz="1400" b="0" i="0" u="none"/>
              <a:t> </a:t>
            </a:r>
            <a:r>
              <a:rPr lang="it-IT" sz="1400" b="0" i="0" u="sng"/>
              <a:t>È abbastanza bravo ad avviare nuove iniziative ma tende a disinteressarsi una volta svanito l’interesse iniziale.</a:t>
            </a:r>
            <a:endParaRPr lang="it-IT" sz="1400" u="sng" dirty="0" smtClean="0"/>
          </a:p>
          <a:p>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1400" b="1" i="0" u="sng">
                <a:solidFill>
                  <a:srgbClr val="000099"/>
                </a:solidFill>
              </a:rPr>
              <a:t>RUOLI DEL TEAM</a:t>
            </a:r>
            <a:endParaRPr lang="it-IT" sz="1400" b="1" u="sng" dirty="0" smtClean="0">
              <a:solidFill>
                <a:srgbClr val="000099"/>
              </a:solidFill>
            </a:endParaRPr>
          </a:p>
          <a:p>
            <a:pPr algn="l" rtl="0">
              <a:buNone/>
            </a:pPr>
            <a:endParaRPr lang="it-IT" sz="1400" b="1" u="sng" dirty="0" smtClean="0"/>
          </a:p>
          <a:p>
            <a:pPr algn="l" rtl="0">
              <a:buNone/>
            </a:pPr>
            <a:r>
              <a:rPr lang="it-IT" sz="1400" b="1" i="0" u="sng">
                <a:solidFill>
                  <a:srgbClr val="00CC99"/>
                </a:solidFill>
              </a:rPr>
              <a:t>MODELLATORE</a:t>
            </a:r>
            <a:endParaRPr lang="it-IT" sz="1400" b="1" u="sng" dirty="0" smtClean="0">
              <a:solidFill>
                <a:srgbClr val="00CC99"/>
              </a:solidFill>
            </a:endParaRPr>
          </a:p>
          <a:p>
            <a:pPr algn="l" rtl="0"/>
            <a:r>
              <a:rPr lang="it-IT" sz="1400" b="0" i="0" u="sng"/>
              <a:t>È aperto, emotivo e impaziente, a volte seccato e irritato. </a:t>
            </a:r>
            <a:r>
              <a:rPr lang="it-IT" sz="1400" b="0" i="0" u="none"/>
              <a:t> </a:t>
            </a:r>
            <a:r>
              <a:rPr lang="it-IT" sz="1400" b="0" i="0" u="sng"/>
              <a:t>Cerca di dare forma agli sforzi del team e a unificare le opinioni, gli obiettivi e i pensieri pratici in un progetto fattibile.</a:t>
            </a:r>
            <a:r>
              <a:rPr lang="it-IT" sz="1400" b="0" i="0" u="none"/>
              <a:t> </a:t>
            </a:r>
            <a:r>
              <a:rPr lang="it-IT" sz="1400" b="0" i="0" u="sng"/>
              <a:t>Incoraggia le decisioni rapide e la veloce realizzazione.</a:t>
            </a:r>
            <a:r>
              <a:rPr lang="it-IT" sz="1400" b="0" i="0" u="none"/>
              <a:t> </a:t>
            </a:r>
            <a:r>
              <a:rPr lang="it-IT" sz="1400" b="0" i="0" u="sng"/>
              <a:t>Ispira fiducia con cui spesso maschera l’incertezza e i dubbi su di lui.</a:t>
            </a:r>
            <a:r>
              <a:rPr lang="it-IT" sz="1400" b="0" i="0" u="none"/>
              <a:t> </a:t>
            </a:r>
            <a:r>
              <a:rPr lang="it-IT" sz="1400" b="0" i="0" u="sng"/>
              <a:t>Per avere fiducia in sé deve vedere i risultati.</a:t>
            </a:r>
            <a:r>
              <a:rPr lang="it-IT" sz="1400" b="0" i="0" u="none"/>
              <a:t> </a:t>
            </a:r>
            <a:r>
              <a:rPr lang="it-IT" sz="1400" b="0" i="0" u="sng"/>
              <a:t>Percepisce il team come uno specchio di sé.</a:t>
            </a:r>
            <a:r>
              <a:rPr lang="it-IT" sz="1400" b="0" i="0" u="none"/>
              <a:t> </a:t>
            </a:r>
            <a:r>
              <a:rPr lang="it-IT" sz="1400" b="0" i="0" u="sng"/>
              <a:t>È competitivo e non tollera i comportamenti sbagliati, l’imprecisione e il pensiero non sistematico.</a:t>
            </a:r>
            <a:r>
              <a:rPr lang="it-IT" sz="1400" b="0" i="0" u="none"/>
              <a:t> </a:t>
            </a:r>
            <a:r>
              <a:rPr lang="it-IT" sz="1400" b="0" i="0" u="sng"/>
              <a:t>Si irrita quando le cose non restano stabili a lungo.</a:t>
            </a:r>
            <a:r>
              <a:rPr lang="it-IT" sz="1400" b="0" i="0" u="none"/>
              <a:t> </a:t>
            </a:r>
            <a:r>
              <a:rPr lang="it-IT" sz="1400" b="0" i="0" u="sng"/>
              <a:t>Le persone esterne al team lo ritengono rozzo ed è un pericolo per le persone del team che tratta in malo modo.</a:t>
            </a:r>
            <a:r>
              <a:rPr lang="it-IT" sz="1400" b="0" i="0" u="none"/>
              <a:t> </a:t>
            </a:r>
            <a:r>
              <a:rPr lang="it-IT" sz="1400" b="0" i="0" u="sng"/>
              <a:t>Riesce a creare un’aria “viziata” nel team ma mette avanti le cose.</a:t>
            </a:r>
            <a:r>
              <a:rPr lang="it-IT" sz="1400" b="0" i="0" u="none"/>
              <a:t> </a:t>
            </a:r>
            <a:r>
              <a:rPr lang="it-IT" sz="1400" b="0" i="0" u="sng"/>
              <a:t>È bravo a guidare il team, ma allo stesso tempo spinge gli altri a una maggiore efficienza da una certa distanza.</a:t>
            </a:r>
            <a:r>
              <a:rPr lang="it-IT" sz="1400" b="0" i="0" u="none"/>
              <a:t> </a:t>
            </a:r>
            <a:r>
              <a:rPr lang="it-IT" sz="1400" b="0" i="0" u="sng"/>
              <a:t>Ciò risulta particolarmente utile nei momenti di crisi quando sono necessari risultati immediati.</a:t>
            </a:r>
            <a:r>
              <a:rPr lang="it-IT" sz="1400" b="0" i="0" u="none"/>
              <a:t> </a:t>
            </a:r>
            <a:r>
              <a:rPr lang="it-IT" sz="1400" b="0" i="0" u="sng"/>
              <a:t>Tende a trascurare l’aspetto umano del lavoro di squadra e sente l’obbligo ad agire velocemente, il che può rappresentare un suo svantaggio.</a:t>
            </a:r>
            <a:r>
              <a:rPr lang="it-IT" sz="1400" b="0" i="0" u="none"/>
              <a:t> </a:t>
            </a:r>
            <a:endParaRPr lang="it-IT" sz="1400" dirty="0" smtClean="0"/>
          </a:p>
          <a:p>
            <a:pPr algn="l" rtl="0"/>
            <a:r>
              <a:rPr lang="it-IT" sz="1400" b="0" i="0" u="sng"/>
              <a:t>Stimola l’azione, è egoista piuttosto che scrupoloso, ama la battaglia politica, sente un forte bisogno di competere e vincere.</a:t>
            </a:r>
            <a:r>
              <a:rPr lang="it-IT" sz="1400" b="0" i="0" u="none"/>
              <a:t> </a:t>
            </a:r>
            <a:r>
              <a:rPr lang="it-IT" sz="1400" b="0" i="0" u="sng"/>
              <a:t>La sua inclinazione all’aggressione spesso provoca una reazione simile nei suoi colleghi.</a:t>
            </a:r>
            <a:r>
              <a:rPr lang="it-IT" sz="1400" b="0" i="0" u="none"/>
              <a:t> </a:t>
            </a:r>
            <a:r>
              <a:rPr lang="it-IT" sz="1400" b="0" i="0" u="sng"/>
              <a:t>La sua reazione ha poco impatto su di lui e semplicemente la mette da parte.</a:t>
            </a:r>
            <a:r>
              <a:rPr lang="it-IT" sz="1400" b="0" i="0" u="none"/>
              <a:t> </a:t>
            </a:r>
            <a:r>
              <a:rPr lang="it-IT" sz="1400" b="0" i="0" u="sng"/>
              <a:t>È dinamico ed è in grado di gestire un team.</a:t>
            </a:r>
            <a:endParaRPr lang="it-IT" sz="1400" u="sng" dirty="0" smtClean="0"/>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dirty="0" smtClean="0"/>
              <a:t>TEAM </a:t>
            </a:r>
            <a:r>
              <a:rPr lang="it-IT" b="1" i="0" u="none" dirty="0"/>
              <a:t>E RUOLI DEL TEAM</a:t>
            </a:r>
            <a:endParaRPr lang="it-IT" dirty="0"/>
          </a:p>
        </p:txBody>
      </p:sp>
      <p:sp>
        <p:nvSpPr>
          <p:cNvPr id="3" name="Zástupný symbol pro obsah 2"/>
          <p:cNvSpPr>
            <a:spLocks noGrp="1"/>
          </p:cNvSpPr>
          <p:nvPr>
            <p:ph idx="1"/>
          </p:nvPr>
        </p:nvSpPr>
        <p:spPr/>
        <p:txBody>
          <a:bodyPr/>
          <a:lstStyle/>
          <a:p>
            <a:pPr algn="l" rtl="0">
              <a:buNone/>
            </a:pPr>
            <a:r>
              <a:rPr lang="it-IT" sz="1300" b="1" i="0" u="sng" dirty="0">
                <a:solidFill>
                  <a:srgbClr val="000099"/>
                </a:solidFill>
              </a:rPr>
              <a:t>RUOLI DEL TEAM</a:t>
            </a:r>
            <a:endParaRPr lang="it-IT" sz="1300" b="1" u="sng" dirty="0" smtClean="0">
              <a:solidFill>
                <a:srgbClr val="000099"/>
              </a:solidFill>
            </a:endParaRPr>
          </a:p>
          <a:p>
            <a:pPr algn="l" rtl="0">
              <a:buNone/>
            </a:pPr>
            <a:endParaRPr lang="it-IT" sz="1300" b="1" u="sng" dirty="0" smtClean="0"/>
          </a:p>
          <a:p>
            <a:pPr algn="l" rtl="0">
              <a:buNone/>
            </a:pPr>
            <a:r>
              <a:rPr lang="it-IT" sz="1300" b="1" i="0" u="sng" cap="all" dirty="0">
                <a:solidFill>
                  <a:srgbClr val="00CC99"/>
                </a:solidFill>
              </a:rPr>
              <a:t>TEAMWORKER</a:t>
            </a:r>
            <a:endParaRPr lang="it-IT" sz="1300" b="1" u="sng" dirty="0" smtClean="0">
              <a:solidFill>
                <a:srgbClr val="00CC99"/>
              </a:solidFill>
            </a:endParaRPr>
          </a:p>
          <a:p>
            <a:pPr algn="l" rtl="0"/>
            <a:r>
              <a:rPr lang="it-IT" sz="1300" b="0" i="0" u="sng" dirty="0"/>
              <a:t>È il membro del team più sensibile.</a:t>
            </a:r>
            <a:r>
              <a:rPr lang="it-IT" sz="1300" b="0" i="0" u="none" dirty="0"/>
              <a:t> </a:t>
            </a:r>
            <a:r>
              <a:rPr lang="it-IT" sz="1300" b="0" i="0" u="sng" dirty="0"/>
              <a:t>Soddisfa le esigenze e le preoccupazioni degli altri e percepisce l’umore del gruppo.</a:t>
            </a:r>
            <a:r>
              <a:rPr lang="it-IT" sz="1300" b="0" i="0" u="none" dirty="0"/>
              <a:t> </a:t>
            </a:r>
            <a:r>
              <a:rPr lang="it-IT" sz="1300" b="0" i="0" u="sng" dirty="0"/>
              <a:t>Conosce la vita privata e i problemi di famiglia degli altri membri del team.</a:t>
            </a:r>
            <a:r>
              <a:rPr lang="it-IT" sz="1300" b="0" i="0" u="none" dirty="0"/>
              <a:t> </a:t>
            </a:r>
            <a:r>
              <a:rPr lang="it-IT" sz="1300" b="0" i="0" u="sng" dirty="0"/>
              <a:t>È simpatico, stimato, non è arrogante.</a:t>
            </a:r>
            <a:r>
              <a:rPr lang="it-IT" sz="1300" b="0" i="0" u="none" dirty="0"/>
              <a:t> </a:t>
            </a:r>
            <a:r>
              <a:rPr lang="it-IT" sz="1300" b="0" i="0" u="sng" dirty="0"/>
              <a:t>È la “colla” che tiene insieme il team.</a:t>
            </a:r>
            <a:r>
              <a:rPr lang="it-IT" sz="1300" b="0" i="0" u="none" dirty="0"/>
              <a:t> </a:t>
            </a:r>
            <a:r>
              <a:rPr lang="it-IT" sz="1300" b="0" i="0" u="sng" dirty="0"/>
              <a:t>Comunica bene e facilmente all’interno del team e incoraggia gli altri a fare altrettanto.</a:t>
            </a:r>
            <a:r>
              <a:rPr lang="it-IT" sz="1300" b="0" i="0" u="none" dirty="0"/>
              <a:t> </a:t>
            </a:r>
            <a:r>
              <a:rPr lang="it-IT" sz="1300" b="0" i="0" u="sng" dirty="0"/>
              <a:t>Lavora più che altro sulle idee degli altri anziché proporre idee in conflitto.</a:t>
            </a:r>
            <a:r>
              <a:rPr lang="it-IT" sz="1300" b="0" i="0" u="none" dirty="0"/>
              <a:t> </a:t>
            </a:r>
            <a:r>
              <a:rPr lang="it-IT" sz="1300" b="0" i="0" u="sng" dirty="0"/>
              <a:t>Preferisce l’unità e l’armonia e risolve le tensioni e i conflitti causati dai rappresentanti degli altri ruoli del team.</a:t>
            </a:r>
            <a:r>
              <a:rPr lang="it-IT" sz="1300" b="0" i="0" u="none" dirty="0"/>
              <a:t> </a:t>
            </a:r>
            <a:r>
              <a:rPr lang="it-IT" sz="1300" b="0" i="0" u="sng" dirty="0"/>
              <a:t>Non ama i conflitti personali.</a:t>
            </a:r>
            <a:r>
              <a:rPr lang="it-IT" sz="1300" b="0" i="0" u="none" dirty="0"/>
              <a:t> </a:t>
            </a:r>
            <a:r>
              <a:rPr lang="it-IT" sz="1300" b="0" i="0" u="sng" dirty="0"/>
              <a:t>Li evita e cerca di risolverli tra gli altri.</a:t>
            </a:r>
            <a:r>
              <a:rPr lang="it-IT" sz="1300" b="0" i="0" u="none" dirty="0"/>
              <a:t> </a:t>
            </a:r>
            <a:r>
              <a:rPr lang="it-IT" sz="1300" b="0" i="0" u="sng" dirty="0"/>
              <a:t>Anche la sua leadership evidenzia l’armonia interpersonale.</a:t>
            </a:r>
            <a:endParaRPr lang="it-IT" sz="1300" dirty="0" smtClean="0"/>
          </a:p>
          <a:p>
            <a:pPr algn="l" rtl="0"/>
            <a:r>
              <a:rPr lang="it-IT" sz="1300" b="0" i="0" u="sng" dirty="0"/>
              <a:t>È molto socievole ma non dominante.</a:t>
            </a:r>
            <a:r>
              <a:rPr lang="it-IT" sz="1300" b="0" i="0" u="none" dirty="0"/>
              <a:t> </a:t>
            </a:r>
            <a:r>
              <a:rPr lang="it-IT" sz="1300" b="0" i="0" u="sng" dirty="0"/>
              <a:t>Si interessa molto alle persone, soprattutto alla comunicazione interpersonale e alle interazioni.</a:t>
            </a:r>
            <a:r>
              <a:rPr lang="it-IT" sz="1300" b="0" i="0" u="none" dirty="0"/>
              <a:t> </a:t>
            </a:r>
            <a:r>
              <a:rPr lang="it-IT" sz="1300" b="0" i="0" u="sng" dirty="0"/>
              <a:t>Tende a essere percettivo e diplomatico.</a:t>
            </a:r>
            <a:r>
              <a:rPr lang="it-IT" sz="1300" b="0" i="0" u="none" dirty="0"/>
              <a:t> </a:t>
            </a:r>
            <a:r>
              <a:rPr lang="it-IT" sz="1300" b="0" i="0" u="sng" dirty="0"/>
              <a:t>Riesce, in genere, a “lubrificare” il team; quando è presente dominano il morale e l’atmosfera da collaborazione.</a:t>
            </a:r>
            <a:r>
              <a:rPr lang="it-IT" sz="1300" b="0" i="0" u="none" dirty="0"/>
              <a:t> </a:t>
            </a:r>
            <a:r>
              <a:rPr lang="it-IT" sz="1300" b="0" i="0" u="sng" dirty="0"/>
              <a:t>Per lui, gli obiettivi del gruppo sono più importanti degli interessi personali, anche se può essere indeciso nei momenti critici.</a:t>
            </a:r>
            <a:r>
              <a:rPr lang="it-IT" sz="1300" b="0" i="0" u="none" dirty="0"/>
              <a:t> </a:t>
            </a:r>
            <a:r>
              <a:rPr lang="it-IT" sz="1300" b="0" i="0" u="sng" dirty="0"/>
              <a:t>Dovrebbe realizzare che l’armonia da sola non porta successo e che ci sono momenti in cui le decisioni devono essere prese velocemente, che siano popolari o meno.</a:t>
            </a:r>
            <a:endParaRPr lang="it-IT" sz="1300" dirty="0" smtClean="0"/>
          </a:p>
          <a:p>
            <a:pPr algn="l" rtl="0">
              <a:buNone/>
            </a:pPr>
            <a:endParaRPr lang="it-IT" sz="1300" dirty="0" smtClean="0"/>
          </a:p>
          <a:p>
            <a:pPr algn="l" rtl="0"/>
            <a:r>
              <a:rPr lang="it-IT" sz="1300" b="0" i="0" u="sng" dirty="0">
                <a:solidFill>
                  <a:srgbClr val="0033CC"/>
                </a:solidFill>
              </a:rPr>
              <a:t>Ruoli orientati all’azione </a:t>
            </a:r>
            <a:r>
              <a:rPr lang="it-IT" sz="1300" b="0" i="0" u="sng" dirty="0"/>
              <a:t>– </a:t>
            </a:r>
            <a:r>
              <a:rPr lang="it-IT" sz="1300" b="1" i="0" u="sng" dirty="0">
                <a:solidFill>
                  <a:srgbClr val="00CC99"/>
                </a:solidFill>
              </a:rPr>
              <a:t>Modellatore, </a:t>
            </a:r>
            <a:r>
              <a:rPr lang="it-IT" sz="1300" b="1" i="0" u="sng" dirty="0" err="1">
                <a:solidFill>
                  <a:srgbClr val="00CC99"/>
                </a:solidFill>
              </a:rPr>
              <a:t>Implementatore</a:t>
            </a:r>
            <a:r>
              <a:rPr lang="it-IT" sz="1300" b="1" i="0" u="sng" dirty="0">
                <a:solidFill>
                  <a:srgbClr val="00CC99"/>
                </a:solidFill>
              </a:rPr>
              <a:t> e Persona che porta a termine le cose</a:t>
            </a:r>
            <a:endParaRPr lang="it-IT" sz="1300" dirty="0" smtClean="0">
              <a:solidFill>
                <a:srgbClr val="00CC99"/>
              </a:solidFill>
            </a:endParaRPr>
          </a:p>
          <a:p>
            <a:pPr algn="l" rtl="0"/>
            <a:r>
              <a:rPr lang="it-IT" sz="1300" b="0" i="0" u="sng" dirty="0">
                <a:solidFill>
                  <a:srgbClr val="0033CC"/>
                </a:solidFill>
              </a:rPr>
              <a:t>Ruoli orientati alle persone </a:t>
            </a:r>
            <a:r>
              <a:rPr lang="it-IT" sz="1300" b="0" i="0" u="sng" dirty="0"/>
              <a:t>– </a:t>
            </a:r>
            <a:r>
              <a:rPr lang="it-IT" sz="1300" b="1" i="0" u="sng" dirty="0">
                <a:solidFill>
                  <a:srgbClr val="00CC99"/>
                </a:solidFill>
              </a:rPr>
              <a:t>Coordinatore, </a:t>
            </a:r>
            <a:r>
              <a:rPr lang="it-IT" sz="1300" b="1" i="0" u="sng" dirty="0" err="1">
                <a:solidFill>
                  <a:srgbClr val="00CC99"/>
                </a:solidFill>
              </a:rPr>
              <a:t>Teamworker</a:t>
            </a:r>
            <a:r>
              <a:rPr lang="it-IT" sz="1300" b="1" i="0" u="sng" dirty="0">
                <a:solidFill>
                  <a:srgbClr val="00CC99"/>
                </a:solidFill>
              </a:rPr>
              <a:t> e Ricercatore di risorse</a:t>
            </a:r>
            <a:endParaRPr lang="it-IT" sz="1300" dirty="0" smtClean="0">
              <a:solidFill>
                <a:srgbClr val="00CC99"/>
              </a:solidFill>
            </a:endParaRPr>
          </a:p>
          <a:p>
            <a:pPr algn="l" rtl="0"/>
            <a:r>
              <a:rPr lang="it-IT" sz="1300" b="0" i="0" u="sng" dirty="0">
                <a:solidFill>
                  <a:srgbClr val="0033CC"/>
                </a:solidFill>
              </a:rPr>
              <a:t>Ruoli cerebrali – </a:t>
            </a:r>
            <a:r>
              <a:rPr lang="it-IT" sz="1300" b="1" i="0" u="sng" dirty="0" err="1" smtClean="0">
                <a:solidFill>
                  <a:srgbClr val="00CC99"/>
                </a:solidFill>
              </a:rPr>
              <a:t>Plant</a:t>
            </a:r>
            <a:r>
              <a:rPr lang="it-IT" sz="1300" b="1" i="0" u="sng" dirty="0" smtClean="0">
                <a:solidFill>
                  <a:srgbClr val="00CC99"/>
                </a:solidFill>
              </a:rPr>
              <a:t>, </a:t>
            </a:r>
            <a:r>
              <a:rPr lang="it-IT" sz="1300" b="1" i="0" u="sng" dirty="0">
                <a:solidFill>
                  <a:srgbClr val="00CC99"/>
                </a:solidFill>
              </a:rPr>
              <a:t>Controllore Valutatore e Specialista</a:t>
            </a:r>
            <a:endParaRPr lang="it-IT" sz="1300" dirty="0" smtClean="0">
              <a:solidFill>
                <a:srgbClr val="00CC99"/>
              </a:solidFill>
            </a:endParaRPr>
          </a:p>
          <a:p>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3"/>
          <p:cNvSpPr>
            <a:spLocks noGrp="1"/>
          </p:cNvSpPr>
          <p:nvPr>
            <p:ph type="title"/>
          </p:nvPr>
        </p:nvSpPr>
        <p:spPr>
          <a:xfrm>
            <a:off x="1600200" y="0"/>
            <a:ext cx="7219950" cy="896938"/>
          </a:xfrm>
        </p:spPr>
        <p:txBody>
          <a:bodyPr/>
          <a:lstStyle/>
          <a:p>
            <a:pPr rtl="0"/>
            <a:r>
              <a:rPr lang="it-IT" b="0" i="0" u="none">
                <a:latin typeface="Arial" charset="0"/>
                <a:cs typeface="Arial" charset="0"/>
              </a:rPr>
              <a:t>Riepilogo</a:t>
            </a:r>
            <a:endParaRPr lang="it-IT" dirty="0" smtClean="0">
              <a:latin typeface="Arial" charset="0"/>
              <a:cs typeface="Arial" charset="0"/>
            </a:endParaRPr>
          </a:p>
        </p:txBody>
      </p:sp>
      <p:sp>
        <p:nvSpPr>
          <p:cNvPr id="4" name="Espace réservé du contenu 2"/>
          <p:cNvSpPr txBox="1">
            <a:spLocks/>
          </p:cNvSpPr>
          <p:nvPr/>
        </p:nvSpPr>
        <p:spPr bwMode="auto">
          <a:xfrm>
            <a:off x="251520" y="1124744"/>
            <a:ext cx="8686800" cy="5102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it-IT" sz="3200" b="0" i="0" u="none" strike="noStrike" kern="0" cap="none" spc="0" normalizeH="0" baseline="0" dirty="0">
                <a:ln>
                  <a:noFill/>
                </a:ln>
                <a:solidFill>
                  <a:srgbClr val="FF0000"/>
                </a:solidFill>
                <a:effectLst/>
                <a:uLnTx/>
                <a:uFillTx/>
                <a:latin typeface="Arial" charset="0"/>
                <a:ea typeface="+mn-ea"/>
                <a:cs typeface="Arial" charset="0"/>
              </a:rPr>
              <a:t>Descrivere la classificazione</a:t>
            </a:r>
            <a:r>
              <a:rPr kumimoji="0" lang="it-IT" sz="3200" b="0" i="0" u="none" strike="noStrike" kern="0" cap="none" spc="0" normalizeH="0" dirty="0">
                <a:ln>
                  <a:noFill/>
                </a:ln>
                <a:solidFill>
                  <a:srgbClr val="FF0000"/>
                </a:solidFill>
                <a:effectLst/>
                <a:uLnTx/>
                <a:uFillTx/>
                <a:latin typeface="Arial" charset="0"/>
                <a:ea typeface="+mn-ea"/>
                <a:cs typeface="Arial" charset="0"/>
              </a:rPr>
              <a:t> dei metodi del pensiero creativo</a:t>
            </a:r>
            <a:endParaRPr kumimoji="0" lang="it-IT" sz="3200" b="0" i="0" u="none" strike="noStrike" kern="0" cap="none" spc="0" normalizeH="0" noProof="0" dirty="0" smtClean="0">
              <a:ln>
                <a:noFill/>
              </a:ln>
              <a:solidFill>
                <a:srgbClr val="FF0000"/>
              </a:solidFill>
              <a:effectLst/>
              <a:uLnTx/>
              <a:uFillTx/>
              <a:latin typeface="Arial" charset="0"/>
              <a:ea typeface="+mn-ea"/>
              <a:cs typeface="Arial"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it-IT" sz="3200" b="0" i="0" u="none" strike="noStrike" kern="0" cap="none" spc="0" normalizeH="0" baseline="0" dirty="0">
                <a:ln>
                  <a:noFill/>
                </a:ln>
                <a:solidFill>
                  <a:srgbClr val="0033CC"/>
                </a:solidFill>
                <a:effectLst/>
                <a:uLnTx/>
                <a:uFillTx/>
                <a:latin typeface="Arial" charset="0"/>
                <a:ea typeface="+mn-ea"/>
                <a:cs typeface="Arial" charset="0"/>
              </a:rPr>
              <a:t>Cos’è il metodo “DO</a:t>
            </a:r>
            <a:r>
              <a:rPr kumimoji="0" lang="it-IT" sz="3200" b="0" i="0" u="none" strike="noStrike" kern="0" cap="none" spc="0" normalizeH="0" dirty="0">
                <a:ln>
                  <a:noFill/>
                </a:ln>
                <a:solidFill>
                  <a:srgbClr val="0033CC"/>
                </a:solidFill>
                <a:effectLst/>
                <a:uLnTx/>
                <a:uFillTx/>
                <a:latin typeface="Arial" charset="0"/>
                <a:ea typeface="+mn-ea"/>
                <a:cs typeface="Arial" charset="0"/>
              </a:rPr>
              <a:t> IT</a:t>
            </a:r>
            <a:r>
              <a:rPr kumimoji="0" lang="it-IT" sz="3200" b="0" i="0" u="none" strike="noStrike" kern="0" cap="none" spc="0" normalizeH="0" baseline="0" dirty="0">
                <a:ln>
                  <a:noFill/>
                </a:ln>
                <a:solidFill>
                  <a:srgbClr val="0033CC"/>
                </a:solidFill>
                <a:effectLst/>
                <a:uLnTx/>
                <a:uFillTx/>
                <a:latin typeface="Arial" charset="0"/>
                <a:ea typeface="+mn-ea"/>
                <a:cs typeface="Arial" charset="0"/>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it-IT" sz="3200" b="0" i="0" u="none" kern="0" dirty="0">
                <a:solidFill>
                  <a:srgbClr val="00CC99"/>
                </a:solidFill>
                <a:latin typeface="Arial" charset="0"/>
                <a:cs typeface="Arial" charset="0"/>
              </a:rPr>
              <a:t>Come descrivereste il CLIMA CREATIVO e i metodi per raggiungerlo?</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it-IT" sz="3200" b="0" i="0" u="none" strike="noStrike" kern="0" cap="none" spc="0" normalizeH="0" dirty="0">
                <a:ln>
                  <a:noFill/>
                </a:ln>
                <a:solidFill>
                  <a:srgbClr val="7030A0"/>
                </a:solidFill>
                <a:effectLst/>
                <a:uLnTx/>
                <a:uFillTx/>
                <a:latin typeface="Arial" charset="0"/>
                <a:ea typeface="+mn-ea"/>
                <a:cs typeface="Arial" charset="0"/>
              </a:rPr>
              <a:t>Potete descrivere le caratteristiche di </a:t>
            </a:r>
            <a:r>
              <a:rPr kumimoji="0" lang="it-IT" sz="3200" b="0" i="0" u="none" strike="noStrike" kern="0" cap="none" spc="0" normalizeH="0" dirty="0" smtClean="0">
                <a:ln>
                  <a:noFill/>
                </a:ln>
                <a:solidFill>
                  <a:srgbClr val="7030A0"/>
                </a:solidFill>
                <a:effectLst/>
                <a:uLnTx/>
                <a:uFillTx/>
                <a:latin typeface="Arial" charset="0"/>
                <a:ea typeface="+mn-ea"/>
                <a:cs typeface="Arial" charset="0"/>
              </a:rPr>
              <a:t>un team?</a:t>
            </a:r>
            <a:endParaRPr kumimoji="0" lang="it-IT" sz="3200" b="0" i="0" u="none" strike="noStrike" kern="0" cap="none" spc="0" normalizeH="0" dirty="0">
              <a:ln>
                <a:noFill/>
              </a:ln>
              <a:solidFill>
                <a:srgbClr val="7030A0"/>
              </a:solidFill>
              <a:effectLst/>
              <a:uLnTx/>
              <a:uFillTx/>
              <a:latin typeface="Arial" charset="0"/>
              <a:ea typeface="+mn-ea"/>
              <a:cs typeface="Arial"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it-IT" sz="3200" b="0" i="0" u="none" kern="0" dirty="0">
                <a:solidFill>
                  <a:srgbClr val="00B0F0"/>
                </a:solidFill>
                <a:latin typeface="Arial" charset="0"/>
                <a:cs typeface="Arial" charset="0"/>
              </a:rPr>
              <a:t>Conoscete i ruoli del team del Dott. </a:t>
            </a:r>
            <a:r>
              <a:rPr lang="it-IT" sz="3200" b="0" i="0" u="none" kern="0" dirty="0" err="1">
                <a:solidFill>
                  <a:srgbClr val="00B0F0"/>
                </a:solidFill>
                <a:latin typeface="Arial" charset="0"/>
                <a:cs typeface="Arial" charset="0"/>
              </a:rPr>
              <a:t>Belbin</a:t>
            </a:r>
            <a:r>
              <a:rPr lang="it-IT" sz="3200" b="0" i="0" u="none" kern="0" dirty="0">
                <a:solidFill>
                  <a:srgbClr val="00B0F0"/>
                </a:solidFill>
                <a:latin typeface="Arial" charset="0"/>
                <a:cs typeface="Arial" charset="0"/>
              </a:rPr>
              <a:t>?</a:t>
            </a:r>
            <a:endParaRPr kumimoji="0" lang="it-IT" sz="3200" b="0" i="0" u="none" strike="noStrike" kern="0" cap="none" spc="0" normalizeH="0" baseline="0" noProof="0" dirty="0" smtClean="0">
              <a:ln>
                <a:noFill/>
              </a:ln>
              <a:solidFill>
                <a:srgbClr val="00B0F0"/>
              </a:solidFill>
              <a:effectLst/>
              <a:uLnTx/>
              <a:uFillTx/>
              <a:latin typeface="Arial" charset="0"/>
              <a:ea typeface="+mn-ea"/>
              <a:cs typeface="Arial"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20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it-IT" sz="2800" b="0" i="0" u="none" strike="noStrike" kern="0" cap="none" spc="0" normalizeH="0" baseline="0" noProof="0" dirty="0" smtClean="0">
              <a:ln>
                <a:noFill/>
              </a:ln>
              <a:solidFill>
                <a:schemeClr val="tx1"/>
              </a:solidFill>
              <a:effectLst/>
              <a:uLnTx/>
              <a:uFillTx/>
              <a:latin typeface="Arial" charset="0"/>
              <a:ea typeface="+mn-ea"/>
              <a:cs typeface="Arial" charset="0"/>
            </a:endParaRPr>
          </a:p>
        </p:txBody>
      </p:sp>
    </p:spTree>
  </p:cSld>
  <p:clrMapOvr>
    <a:masterClrMapping/>
  </p:clrMapOvr>
  <p:transition advTm="85161"/>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rtl="0"/>
            <a:r>
              <a:rPr lang="it-IT" b="0" i="0" u="none">
                <a:latin typeface="Arial" charset="0"/>
                <a:cs typeface="Arial" charset="0"/>
              </a:rPr>
              <a:t>Riferimenti</a:t>
            </a:r>
            <a:endParaRPr lang="it-IT" dirty="0" smtClean="0">
              <a:latin typeface="Arial" charset="0"/>
              <a:cs typeface="Arial" charset="0"/>
            </a:endParaRPr>
          </a:p>
        </p:txBody>
      </p:sp>
      <p:sp>
        <p:nvSpPr>
          <p:cNvPr id="8195" name="Rectangle 3"/>
          <p:cNvSpPr>
            <a:spLocks noGrp="1" noChangeArrowheads="1"/>
          </p:cNvSpPr>
          <p:nvPr>
            <p:ph type="body" idx="1"/>
          </p:nvPr>
        </p:nvSpPr>
        <p:spPr>
          <a:xfrm>
            <a:off x="467544" y="1268760"/>
            <a:ext cx="8351837" cy="4576762"/>
          </a:xfrm>
        </p:spPr>
        <p:txBody>
          <a:bodyPr/>
          <a:lstStyle/>
          <a:p>
            <a:pPr algn="l" rtl="0"/>
            <a:r>
              <a:rPr lang="it-IT" sz="1200" b="0" i="0" u="none"/>
              <a:t>GIBODA, Michal. Buďme tvořiví v roce kreativity 2009. Britské listy [online]. 9. 2. 2009 [cit. 10.7.2013]. Dostupné  z:</a:t>
            </a:r>
            <a:r>
              <a:rPr lang="it-IT" sz="1200" b="0" i="0" u="none">
                <a:hlinkClick r:id="rId3"/>
              </a:rPr>
              <a:t>http://blisty.cz/art/45237.html</a:t>
            </a:r>
            <a:endParaRPr lang="it-IT" sz="1200" dirty="0" smtClean="0"/>
          </a:p>
          <a:p>
            <a:pPr algn="l" rtl="0"/>
            <a:r>
              <a:rPr lang="it-IT" sz="1200" b="0" i="0" u="none"/>
              <a:t>  Creative ana Critical Thinking. </a:t>
            </a:r>
            <a:r>
              <a:rPr lang="it-IT" sz="1200" b="0" i="1" u="none"/>
              <a:t>The College of Wooster </a:t>
            </a:r>
            <a:r>
              <a:rPr lang="it-IT" sz="1200" b="0" i="0" u="none"/>
              <a:t>[online]. [cit. 15.7.2013]. Dostupné z:</a:t>
            </a:r>
            <a:r>
              <a:rPr lang="it-IT" sz="1200" b="0" i="0" u="none">
                <a:hlinkClick r:id="rId4"/>
              </a:rPr>
              <a:t>http://www3.wooster.edu/teagle/vendiagram.php</a:t>
            </a:r>
            <a:endParaRPr lang="it-IT" sz="1200" dirty="0" smtClean="0"/>
          </a:p>
          <a:p>
            <a:pPr algn="l" rtl="0"/>
            <a:r>
              <a:rPr lang="it-IT" sz="1200" b="0" i="0" u="none"/>
              <a:t>Department for Education. </a:t>
            </a:r>
            <a:r>
              <a:rPr lang="it-IT" sz="1200" b="0" i="1" u="none"/>
              <a:t>Developing critical and creative thinking: in science </a:t>
            </a:r>
            <a:r>
              <a:rPr lang="it-IT" sz="1200" b="0" i="0" u="none"/>
              <a:t>[online]. ©2008 [cit. 10.7.2013]. Dostupné z:</a:t>
            </a:r>
            <a:r>
              <a:rPr lang="it-IT" sz="1200" b="0" i="0" u="none">
                <a:hlinkClick r:id="rId5"/>
              </a:rPr>
              <a:t>https://www.education.gov.uk/publications/eOrderingDownload/Developing%20critical%20and%20creative%20thinking%20-%20in%20science.pdf</a:t>
            </a:r>
            <a:endParaRPr lang="it-IT" sz="1200" dirty="0" smtClean="0"/>
          </a:p>
          <a:p>
            <a:pPr algn="l" rtl="0"/>
            <a:r>
              <a:rPr lang="it-IT" sz="1200" b="0" i="0" u="none"/>
              <a:t>CHYTKOVÁ, Dagmar. </a:t>
            </a:r>
            <a:r>
              <a:rPr lang="it-IT" sz="1200" b="0" i="1" u="none"/>
              <a:t>Kreativní práce s informacemi</a:t>
            </a:r>
            <a:r>
              <a:rPr lang="it-IT" sz="1200" b="0" i="0" u="none"/>
              <a:t>. Brno: Flow, 2013. ISBN 978-80-905480-1-5. Dostupné také z: http://www.slideshare. net/CEINVE/kreativn-prce-s-informacemi</a:t>
            </a:r>
          </a:p>
          <a:p>
            <a:pPr algn="l" rtl="0"/>
            <a:r>
              <a:rPr lang="it-IT" sz="1200" b="0" i="0" u="none"/>
              <a:t>ŽÁK, Petr. </a:t>
            </a:r>
            <a:r>
              <a:rPr lang="it-IT" sz="1200" b="0" i="1" u="none"/>
              <a:t>Kreativita a její rozvoj</a:t>
            </a:r>
            <a:r>
              <a:rPr lang="it-IT" sz="1200" b="0" i="0" u="none"/>
              <a:t>. 1. vyd. Brno: Computer Press, 2004.</a:t>
            </a:r>
          </a:p>
          <a:p>
            <a:pPr algn="l" rtl="0"/>
            <a:r>
              <a:rPr lang="it-IT" sz="1200" b="0" i="0" u="none">
                <a:latin typeface="Arial" charset="0"/>
                <a:cs typeface="Arial" charset="0"/>
              </a:rPr>
              <a:t>Organizzazione internazionale per la standardizzazione (ISO): ISO 26262. Road vehicles – Functional safety – Parts 1–9 (2011)</a:t>
            </a:r>
            <a:endParaRPr lang="it-IT" sz="1200" dirty="0" smtClean="0">
              <a:latin typeface="Arial" charset="0"/>
              <a:cs typeface="Arial" charset="0"/>
            </a:endParaRPr>
          </a:p>
          <a:p>
            <a:pPr algn="l" rtl="0"/>
            <a:r>
              <a:rPr lang="it-IT" sz="1200" b="0" i="0" u="none"/>
              <a:t>DUBEC, M. </a:t>
            </a:r>
            <a:r>
              <a:rPr lang="it-IT" sz="1200" b="0" i="1" u="none"/>
              <a:t>Tvořivě řešíme mezilidské situace</a:t>
            </a:r>
            <a:r>
              <a:rPr lang="it-IT" sz="1200" b="0" i="0" u="none"/>
              <a:t>. Praha: Odyssea, 2007. (text viz též online; dostupný </a:t>
            </a:r>
          </a:p>
          <a:p>
            <a:pPr algn="l" rtl="0"/>
            <a:r>
              <a:rPr lang="it-IT" sz="1200" b="0" i="0" u="none"/>
              <a:t>WATSON, E. Who or What Creates? A Conceptual Framework for Social Creativity. </a:t>
            </a:r>
            <a:r>
              <a:rPr lang="it-IT" sz="1200" b="0" i="1" u="none"/>
              <a:t>Human Resource development Review</a:t>
            </a:r>
            <a:r>
              <a:rPr lang="it-IT" sz="1200" b="0" i="0" u="none"/>
              <a:t>, 2007, 6, s. 419–441, [online] – dostupný http://hrd.sagepub.com/cgi/content/abstract/6/4/419</a:t>
            </a:r>
            <a:r>
              <a:rPr lang="it-IT" sz="1600" b="1" i="0" u="none"/>
              <a:t>.</a:t>
            </a:r>
          </a:p>
          <a:p>
            <a:endParaRPr lang="it-IT" sz="1200" dirty="0" smtClean="0"/>
          </a:p>
          <a:p>
            <a:pPr algn="l" rtl="0">
              <a:lnSpc>
                <a:spcPct val="90000"/>
              </a:lnSpc>
              <a:buFontTx/>
              <a:buNone/>
            </a:pPr>
            <a:endParaRPr lang="it-IT" sz="1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rtl="0"/>
            <a:r>
              <a:rPr lang="it-IT" b="0" i="0" u="none">
                <a:latin typeface="Arial" charset="0"/>
                <a:cs typeface="Arial" charset="0"/>
              </a:rPr>
              <a:t>Riferimenti agli Autori</a:t>
            </a:r>
            <a:endParaRPr lang="it-IT" smtClean="0">
              <a:latin typeface="Arial" charset="0"/>
              <a:cs typeface="Arial" charset="0"/>
            </a:endParaRPr>
          </a:p>
        </p:txBody>
      </p:sp>
      <p:sp>
        <p:nvSpPr>
          <p:cNvPr id="9219" name="Rectangle 3"/>
          <p:cNvSpPr>
            <a:spLocks noGrp="1" noChangeArrowheads="1"/>
          </p:cNvSpPr>
          <p:nvPr>
            <p:ph type="body" idx="1"/>
          </p:nvPr>
        </p:nvSpPr>
        <p:spPr>
          <a:xfrm>
            <a:off x="323850" y="1412875"/>
            <a:ext cx="8569325" cy="4378325"/>
          </a:xfrm>
        </p:spPr>
        <p:txBody>
          <a:bodyPr/>
          <a:lstStyle/>
          <a:p>
            <a:pPr algn="l" rtl="0">
              <a:lnSpc>
                <a:spcPct val="80000"/>
              </a:lnSpc>
              <a:buFontTx/>
              <a:buNone/>
            </a:pPr>
            <a:r>
              <a:rPr lang="it-IT" sz="1400" b="0" i="0" u="none">
                <a:latin typeface="Arial" charset="0"/>
                <a:cs typeface="Arial" charset="0"/>
              </a:rPr>
              <a:t>Questo materiale formativo è stato certificato secondo le norme </a:t>
            </a:r>
            <a:r>
              <a:rPr lang="it-IT" sz="1400" b="1" i="0" u="none">
                <a:latin typeface="Arial" charset="0"/>
                <a:cs typeface="Arial" charset="0"/>
              </a:rPr>
              <a:t>ECQA – European Certification and Qualification Association.</a:t>
            </a:r>
          </a:p>
          <a:p>
            <a:pPr algn="l" rtl="0">
              <a:lnSpc>
                <a:spcPct val="80000"/>
              </a:lnSpc>
              <a:buFontTx/>
              <a:buNone/>
            </a:pPr>
            <a:endParaRPr lang="it-IT" sz="1400" b="1" dirty="0" smtClean="0">
              <a:latin typeface="Arial" charset="0"/>
              <a:cs typeface="Arial" charset="0"/>
            </a:endParaRPr>
          </a:p>
          <a:p>
            <a:pPr algn="l" rtl="0">
              <a:lnSpc>
                <a:spcPct val="80000"/>
              </a:lnSpc>
              <a:buFontTx/>
              <a:buNone/>
            </a:pPr>
            <a:r>
              <a:rPr lang="it-IT" sz="1400" b="0" i="0" u="none">
                <a:latin typeface="Arial" charset="0"/>
                <a:cs typeface="Arial" charset="0"/>
              </a:rPr>
              <a:t>Il materiale formativo è stato sviluppato dal consorzio internazionale </a:t>
            </a:r>
            <a:r>
              <a:rPr lang="it-IT" sz="1400" b="1" i="0" u="none">
                <a:latin typeface="Arial" charset="0"/>
                <a:cs typeface="Arial" charset="0"/>
              </a:rPr>
              <a:t>“From Idea to Enterprise”:</a:t>
            </a:r>
          </a:p>
          <a:p>
            <a:pPr algn="l" rtl="0">
              <a:lnSpc>
                <a:spcPct val="80000"/>
              </a:lnSpc>
            </a:pPr>
            <a:endParaRPr lang="it-IT" sz="1400" dirty="0" smtClean="0">
              <a:latin typeface="Arial" charset="0"/>
              <a:cs typeface="Arial" charset="0"/>
            </a:endParaRPr>
          </a:p>
          <a:p>
            <a:pPr algn="l" rtl="0">
              <a:lnSpc>
                <a:spcPct val="80000"/>
              </a:lnSpc>
            </a:pPr>
            <a:r>
              <a:rPr lang="it-IT" sz="1400" b="1" i="0" u="none">
                <a:latin typeface="Arial" charset="0"/>
                <a:cs typeface="Arial" charset="0"/>
              </a:rPr>
              <a:t>RPIC-VIP s.r.o.,</a:t>
            </a:r>
            <a:r>
              <a:rPr lang="it-IT" sz="1400" b="0" i="0" u="none">
                <a:latin typeface="Arial" charset="0"/>
                <a:cs typeface="Arial" charset="0"/>
              </a:rPr>
              <a:t> Repubblica Ceca, </a:t>
            </a:r>
            <a:r>
              <a:rPr lang="it-IT" sz="1400" b="0" i="0" u="none">
                <a:latin typeface="Arial" charset="0"/>
                <a:cs typeface="Arial" charset="0"/>
                <a:hlinkClick r:id="rId3"/>
              </a:rPr>
              <a:t>www.rpic-vip.cz</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ISQ,</a:t>
            </a:r>
            <a:r>
              <a:rPr lang="it-IT" sz="1400" b="0" i="0" u="none">
                <a:latin typeface="Arial" charset="0"/>
                <a:cs typeface="Arial" charset="0"/>
              </a:rPr>
              <a:t> Portogallo, </a:t>
            </a:r>
            <a:r>
              <a:rPr lang="it-IT" sz="1400" b="0" i="0" u="none">
                <a:latin typeface="Arial" charset="0"/>
                <a:cs typeface="Arial" charset="0"/>
                <a:hlinkClick r:id="rId4"/>
              </a:rPr>
              <a:t>www.isq.pt</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EUROSUCCESS CONSULTING,</a:t>
            </a:r>
            <a:r>
              <a:rPr lang="it-IT" sz="1400" b="0" i="0" u="none">
                <a:latin typeface="Arial" charset="0"/>
                <a:cs typeface="Arial" charset="0"/>
              </a:rPr>
              <a:t> Cipro, </a:t>
            </a:r>
            <a:r>
              <a:rPr lang="it-IT" sz="1400" b="0" i="0" u="none">
                <a:latin typeface="Arial" charset="0"/>
                <a:cs typeface="Arial" charset="0"/>
                <a:hlinkClick r:id="rId5"/>
              </a:rPr>
              <a:t>www.eurosc.eu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r>
              <a:rPr lang="it-IT" sz="1400" b="1" i="0" u="none">
                <a:latin typeface="Arial" charset="0"/>
                <a:cs typeface="Arial" charset="0"/>
              </a:rPr>
              <a:t>CIRSES,</a:t>
            </a:r>
            <a:r>
              <a:rPr lang="it-IT" sz="1400" b="0" i="0" u="none">
                <a:latin typeface="Arial" charset="0"/>
                <a:cs typeface="Arial" charset="0"/>
              </a:rPr>
              <a:t> Italia, </a:t>
            </a:r>
            <a:r>
              <a:rPr lang="it-IT" sz="1400" b="0" i="0" u="none">
                <a:latin typeface="Arial" charset="0"/>
                <a:cs typeface="Arial" charset="0"/>
                <a:hlinkClick r:id="rId6"/>
              </a:rPr>
              <a:t>www.cirses.it</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ISCN Ges.m.b.H,</a:t>
            </a:r>
            <a:r>
              <a:rPr lang="it-IT" sz="1400" b="0" i="0" u="none">
                <a:latin typeface="Arial" charset="0"/>
                <a:cs typeface="Arial" charset="0"/>
              </a:rPr>
              <a:t> Austria, </a:t>
            </a:r>
            <a:r>
              <a:rPr lang="it-IT" sz="1400" b="0" i="0" u="none">
                <a:latin typeface="Arial" charset="0"/>
                <a:cs typeface="Arial" charset="0"/>
                <a:hlinkClick r:id="rId7"/>
              </a:rPr>
              <a:t>www.iscn.com</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European Manufacturing and Innovation Research Association AISBL,</a:t>
            </a:r>
            <a:r>
              <a:rPr lang="it-IT" sz="1400" b="0" i="0" u="none">
                <a:latin typeface="Arial" charset="0"/>
                <a:cs typeface="Arial" charset="0"/>
              </a:rPr>
              <a:t> Belgio/Francia, </a:t>
            </a:r>
            <a:r>
              <a:rPr lang="it-IT" sz="1400" b="0" i="0" u="none">
                <a:latin typeface="Arial" charset="0"/>
                <a:cs typeface="Arial" charset="0"/>
                <a:hlinkClick r:id="rId8"/>
              </a:rPr>
              <a:t>www.emiracle.eu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endParaRPr lang="it-IT" sz="1400" dirty="0" smtClean="0">
              <a:latin typeface="Arial" charset="0"/>
              <a:cs typeface="Arial" charset="0"/>
            </a:endParaRPr>
          </a:p>
          <a:p>
            <a:pPr algn="l" rtl="0">
              <a:lnSpc>
                <a:spcPct val="80000"/>
              </a:lnSpc>
            </a:pPr>
            <a:r>
              <a:rPr lang="it-IT" sz="1400" b="0" i="0" u="none">
                <a:latin typeface="Arial" charset="0"/>
                <a:cs typeface="Arial" charset="0"/>
              </a:rPr>
              <a:t>Lo sviluppo di questo materiale formativo è stato in parte finanziato dall’UE con:</a:t>
            </a:r>
          </a:p>
          <a:p>
            <a:pPr algn="l" rtl="0">
              <a:lnSpc>
                <a:spcPct val="80000"/>
              </a:lnSpc>
              <a:buFontTx/>
              <a:buNone/>
            </a:pPr>
            <a:r>
              <a:rPr lang="it-IT" sz="1400" b="0" i="0" u="none">
                <a:latin typeface="Arial" charset="0"/>
                <a:cs typeface="Arial" charset="0"/>
              </a:rPr>
              <a:t>	il Programma Leonardo da Vinci 2012-1-CZ1-LEO05-09679.</a:t>
            </a:r>
          </a:p>
          <a:p>
            <a:pPr algn="l" rtl="0">
              <a:lnSpc>
                <a:spcPct val="80000"/>
              </a:lnSpc>
            </a:pPr>
            <a:endParaRPr lang="it-IT" sz="1400" dirty="0" smtClean="0">
              <a:latin typeface="Arial" charset="0"/>
              <a:cs typeface="Arial" charset="0"/>
            </a:endParaRPr>
          </a:p>
          <a:p>
            <a:pPr algn="l" rtl="0">
              <a:lnSpc>
                <a:spcPct val="80000"/>
              </a:lnSpc>
            </a:pPr>
            <a:endParaRPr lang="it-IT" sz="2000" dirty="0" smtClean="0">
              <a:latin typeface="Arial" charset="0"/>
              <a:cs typeface="Arial" charset="0"/>
            </a:endParaRPr>
          </a:p>
        </p:txBody>
      </p:sp>
      <p:sp>
        <p:nvSpPr>
          <p:cNvPr id="9221" name="Text Box 5"/>
          <p:cNvSpPr txBox="1">
            <a:spLocks noChangeArrowheads="1"/>
          </p:cNvSpPr>
          <p:nvPr/>
        </p:nvSpPr>
        <p:spPr bwMode="auto">
          <a:xfrm>
            <a:off x="3492500" y="4859338"/>
            <a:ext cx="5373688" cy="730250"/>
          </a:xfrm>
          <a:prstGeom prst="rect">
            <a:avLst/>
          </a:prstGeom>
          <a:noFill/>
          <a:ln w="9525">
            <a:noFill/>
            <a:miter lim="800000"/>
            <a:headEnd/>
            <a:tailEnd/>
          </a:ln>
        </p:spPr>
        <p:txBody>
          <a:bodyPr>
            <a:spAutoFit/>
          </a:bodyPr>
          <a:lstStyle/>
          <a:p>
            <a:pPr algn="l" rtl="0"/>
            <a:r>
              <a:rPr lang="it-IT" sz="1400" b="0" i="0" u="none">
                <a:solidFill>
                  <a:srgbClr val="000099"/>
                </a:solidFill>
                <a:latin typeface="Tw Cen MT" pitchFamily="34" charset="0"/>
              </a:rPr>
              <a:t>Questa pubblicazione riflette il punto di vista esclusivo degli autori e la Commissione non può essere ritenuta responsabile di eventuali utilizzi che potrebbero essere fatti delle informazioni ivi contenute. </a:t>
            </a:r>
          </a:p>
        </p:txBody>
      </p:sp>
      <p:pic>
        <p:nvPicPr>
          <p:cNvPr id="1026" name="Picture 2" descr="EU_flag_LLP_EN-01"/>
          <p:cNvPicPr>
            <a:picLocks noChangeAspect="1" noChangeArrowheads="1"/>
          </p:cNvPicPr>
          <p:nvPr/>
        </p:nvPicPr>
        <p:blipFill>
          <a:blip r:embed="rId9" cstate="print"/>
          <a:srcRect/>
          <a:stretch>
            <a:fillRect/>
          </a:stretch>
        </p:blipFill>
        <p:spPr bwMode="auto">
          <a:xfrm>
            <a:off x="683568" y="4869160"/>
            <a:ext cx="2088232" cy="8157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1" dirty="0" smtClean="0"/>
              <a:t/>
            </a:r>
            <a:br>
              <a:rPr lang="it-IT" b="1" dirty="0" smtClean="0"/>
            </a:br>
            <a:r>
              <a:rPr lang="it-IT" b="1" dirty="0" smtClean="0"/>
              <a:t/>
            </a:r>
            <a:br>
              <a:rPr lang="it-IT" b="1" dirty="0" smtClean="0"/>
            </a:br>
            <a:r>
              <a:rPr lang="it-IT" b="1" i="0" u="none"/>
              <a:t>Sviluppo del pensiero creativo</a:t>
            </a:r>
            <a:r>
              <a:rPr lang="it-IT" dirty="0" smtClean="0"/>
              <a:t/>
            </a:r>
            <a:br>
              <a:rPr lang="it-IT" dirty="0" smtClean="0"/>
            </a:br>
            <a:endParaRPr lang="it-IT" dirty="0" smtClean="0">
              <a:latin typeface="Arial" charset="0"/>
              <a:cs typeface="Arial" charset="0"/>
            </a:endParaRPr>
          </a:p>
        </p:txBody>
      </p:sp>
      <p:sp>
        <p:nvSpPr>
          <p:cNvPr id="9219" name="Espace réservé du contenu 2"/>
          <p:cNvSpPr>
            <a:spLocks noGrp="1"/>
          </p:cNvSpPr>
          <p:nvPr>
            <p:ph idx="1"/>
          </p:nvPr>
        </p:nvSpPr>
        <p:spPr>
          <a:xfrm>
            <a:off x="395536" y="1412776"/>
            <a:ext cx="8229600" cy="4734842"/>
          </a:xfrm>
        </p:spPr>
        <p:txBody>
          <a:bodyPr/>
          <a:lstStyle/>
          <a:p>
            <a:pPr algn="l" rtl="0">
              <a:buNone/>
            </a:pPr>
            <a:r>
              <a:rPr lang="it-IT" sz="2400" b="1" i="0" u="sng">
                <a:solidFill>
                  <a:srgbClr val="0033CC"/>
                </a:solidFill>
              </a:rPr>
              <a:t>Classificazione dei metodi del pensiero creativo (Andrejsek):</a:t>
            </a:r>
            <a:endParaRPr lang="it-IT" sz="2400" dirty="0" smtClean="0">
              <a:solidFill>
                <a:srgbClr val="0033CC"/>
              </a:solidFill>
            </a:endParaRPr>
          </a:p>
          <a:p>
            <a:pPr algn="l" rtl="0">
              <a:buFont typeface="Arial" pitchFamily="34" charset="0"/>
              <a:buChar char="•"/>
            </a:pPr>
            <a:r>
              <a:rPr lang="it-IT" sz="2400" b="1" i="0" u="sng"/>
              <a:t> </a:t>
            </a:r>
            <a:r>
              <a:rPr lang="it-IT" sz="2000" b="1" i="0" u="sng">
                <a:solidFill>
                  <a:srgbClr val="0033CC"/>
                </a:solidFill>
              </a:rPr>
              <a:t>Metodi scolastici </a:t>
            </a:r>
            <a:r>
              <a:rPr lang="it-IT" sz="2000" b="0" i="0" u="sng"/>
              <a:t>– Espansione globale dell’orizzonte intellettivo e ottenimento di informazioni generiche.</a:t>
            </a:r>
          </a:p>
          <a:p>
            <a:pPr algn="l" rtl="0">
              <a:buNone/>
            </a:pPr>
            <a:endParaRPr lang="it-IT" sz="2000" dirty="0" smtClean="0"/>
          </a:p>
          <a:p>
            <a:pPr algn="l" rtl="0">
              <a:buFont typeface="Arial" pitchFamily="34" charset="0"/>
              <a:buChar char="•"/>
            </a:pPr>
            <a:r>
              <a:rPr lang="it-IT" sz="2000" b="0" i="0" u="none"/>
              <a:t> </a:t>
            </a:r>
            <a:r>
              <a:rPr lang="it-IT" sz="2000" b="1" i="0" u="sng">
                <a:solidFill>
                  <a:srgbClr val="0033CC"/>
                </a:solidFill>
              </a:rPr>
              <a:t>Metodi d’ispirazione </a:t>
            </a:r>
            <a:r>
              <a:rPr lang="it-IT" sz="2000" b="0" i="0" u="sng"/>
              <a:t>– Ad esempio, imitazione, adozione, valutazione e ricerca delle soluzioni con l’inspirazione.</a:t>
            </a:r>
          </a:p>
          <a:p>
            <a:pPr algn="l" rtl="0">
              <a:buNone/>
            </a:pPr>
            <a:endParaRPr lang="it-IT" sz="2000" dirty="0" smtClean="0"/>
          </a:p>
          <a:p>
            <a:pPr algn="l" rtl="0">
              <a:buFont typeface="Arial" pitchFamily="34" charset="0"/>
              <a:buChar char="•"/>
            </a:pPr>
            <a:r>
              <a:rPr lang="it-IT" sz="2000" b="0" i="0" u="none"/>
              <a:t> </a:t>
            </a:r>
            <a:r>
              <a:rPr lang="it-IT" sz="2000" b="1" i="0" u="sng">
                <a:solidFill>
                  <a:srgbClr val="0033CC"/>
                </a:solidFill>
              </a:rPr>
              <a:t>Metodi formativi </a:t>
            </a:r>
            <a:r>
              <a:rPr lang="it-IT" sz="2000" b="0" i="0" u="sng"/>
              <a:t>– Apprendimento, formazione, sperimentazione e attività creativa.</a:t>
            </a:r>
            <a:endParaRPr lang="it-IT" sz="2000" dirty="0" smtClean="0">
              <a:latin typeface="Arial" charset="0"/>
              <a:cs typeface="Arial" charset="0"/>
            </a:endParaRPr>
          </a:p>
        </p:txBody>
      </p:sp>
    </p:spTree>
  </p:cSld>
  <p:clrMapOvr>
    <a:masterClrMapping/>
  </p:clrMapOvr>
  <p:transition advTm="9554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dirty="0" smtClean="0"/>
              <a:t/>
            </a:r>
            <a:br>
              <a:rPr lang="it-IT" b="1" dirty="0" smtClean="0"/>
            </a:br>
            <a:r>
              <a:rPr lang="it-IT" b="1" i="0" u="none"/>
              <a:t>Sviluppo del pensiero creativo</a:t>
            </a:r>
            <a:r>
              <a:rPr lang="it-IT" dirty="0" smtClean="0"/>
              <a:t/>
            </a:r>
            <a:br>
              <a:rPr lang="it-IT" dirty="0" smtClean="0"/>
            </a:br>
            <a:endParaRPr lang="it-IT" dirty="0"/>
          </a:p>
        </p:txBody>
      </p:sp>
      <p:sp>
        <p:nvSpPr>
          <p:cNvPr id="3" name="Zástupný symbol pro obsah 2"/>
          <p:cNvSpPr>
            <a:spLocks noGrp="1"/>
          </p:cNvSpPr>
          <p:nvPr>
            <p:ph idx="1"/>
          </p:nvPr>
        </p:nvSpPr>
        <p:spPr>
          <a:xfrm>
            <a:off x="251521" y="1412776"/>
            <a:ext cx="4680519" cy="4590826"/>
          </a:xfrm>
        </p:spPr>
        <p:txBody>
          <a:bodyPr/>
          <a:lstStyle/>
          <a:p>
            <a:pPr algn="l" rtl="0">
              <a:buFont typeface="Arial" pitchFamily="34" charset="0"/>
              <a:buChar char="•"/>
            </a:pPr>
            <a:r>
              <a:rPr lang="it-IT" sz="1800" b="1" i="0" u="sng" dirty="0">
                <a:solidFill>
                  <a:srgbClr val="0033CC"/>
                </a:solidFill>
              </a:rPr>
              <a:t>Metodi di armonizzazione </a:t>
            </a:r>
            <a:r>
              <a:rPr lang="it-IT" sz="1800" b="0" i="0" u="sng" dirty="0"/>
              <a:t>– Contribuiscono a raggiungere un equilibrio e alla definizione consapevole dello stile di vita.</a:t>
            </a:r>
          </a:p>
          <a:p>
            <a:pPr algn="l" rtl="0">
              <a:buNone/>
            </a:pPr>
            <a:endParaRPr lang="it-IT" sz="1800" dirty="0" smtClean="0"/>
          </a:p>
          <a:p>
            <a:pPr algn="l" rtl="0">
              <a:buFont typeface="Arial" pitchFamily="34" charset="0"/>
              <a:buChar char="•"/>
            </a:pPr>
            <a:r>
              <a:rPr lang="it-IT" sz="1800" b="1" i="0" u="sng" dirty="0">
                <a:solidFill>
                  <a:srgbClr val="0033CC"/>
                </a:solidFill>
              </a:rPr>
              <a:t>Metodi di regime </a:t>
            </a:r>
            <a:r>
              <a:rPr lang="it-IT" sz="1800" b="0" i="0" u="sng" dirty="0"/>
              <a:t>– Mirano a organizzare le attività creative che stimolano lo sviluppo creativo, la gestione efficace e la distensione.</a:t>
            </a:r>
          </a:p>
          <a:p>
            <a:pPr algn="l" rtl="0">
              <a:buNone/>
            </a:pPr>
            <a:endParaRPr lang="it-IT" sz="1800" dirty="0" smtClean="0">
              <a:solidFill>
                <a:srgbClr val="0033CC"/>
              </a:solidFill>
            </a:endParaRPr>
          </a:p>
          <a:p>
            <a:pPr algn="l" rtl="0">
              <a:buFont typeface="Arial" pitchFamily="34" charset="0"/>
              <a:buChar char="•"/>
            </a:pPr>
            <a:r>
              <a:rPr lang="it-IT" sz="1800" b="1" i="0" u="sng" dirty="0">
                <a:solidFill>
                  <a:srgbClr val="0033CC"/>
                </a:solidFill>
              </a:rPr>
              <a:t>Metodi di condizionamento </a:t>
            </a:r>
            <a:r>
              <a:rPr lang="it-IT" sz="1800" b="0" i="0" u="sng" dirty="0"/>
              <a:t>– Relativi ad alte performance, vitalità e capacità di affrontare situazioni difficili.</a:t>
            </a:r>
            <a:r>
              <a:rPr lang="it-IT" sz="1800" b="0" i="0" u="none" dirty="0"/>
              <a:t> </a:t>
            </a:r>
            <a:r>
              <a:rPr lang="it-IT" sz="1800" b="0" i="0" u="sng" dirty="0"/>
              <a:t>Questi comprendo la distensione e il sonno.</a:t>
            </a:r>
          </a:p>
          <a:p>
            <a:endParaRPr lang="it-IT" sz="2400" dirty="0"/>
          </a:p>
        </p:txBody>
      </p:sp>
      <p:pic>
        <p:nvPicPr>
          <p:cNvPr id="1027" name="Picture 3" descr="C:\Users\RPIC\Desktop\i2e\Chytkova_1CB.jpg"/>
          <p:cNvPicPr>
            <a:picLocks noChangeAspect="1" noChangeArrowheads="1"/>
          </p:cNvPicPr>
          <p:nvPr/>
        </p:nvPicPr>
        <p:blipFill>
          <a:blip r:embed="rId3" cstate="print"/>
          <a:srcRect/>
          <a:stretch>
            <a:fillRect/>
          </a:stretch>
        </p:blipFill>
        <p:spPr bwMode="auto">
          <a:xfrm>
            <a:off x="5076056" y="1412776"/>
            <a:ext cx="3869614" cy="3730550"/>
          </a:xfrm>
          <a:prstGeom prst="rect">
            <a:avLst/>
          </a:prstGeom>
          <a:noFill/>
        </p:spPr>
      </p:pic>
      <p:sp>
        <p:nvSpPr>
          <p:cNvPr id="5" name="CasellaDiTesto 4"/>
          <p:cNvSpPr txBox="1"/>
          <p:nvPr/>
        </p:nvSpPr>
        <p:spPr>
          <a:xfrm>
            <a:off x="5868144" y="1052736"/>
            <a:ext cx="2267744" cy="461665"/>
          </a:xfrm>
          <a:prstGeom prst="rect">
            <a:avLst/>
          </a:prstGeom>
          <a:noFill/>
        </p:spPr>
        <p:txBody>
          <a:bodyPr wrap="square" rtlCol="0">
            <a:spAutoFit/>
          </a:bodyPr>
          <a:lstStyle/>
          <a:p>
            <a:pPr algn="ctr"/>
            <a:r>
              <a:rPr lang="it-IT" sz="1200" b="1" dirty="0" smtClean="0">
                <a:solidFill>
                  <a:srgbClr val="0033CC"/>
                </a:solidFill>
                <a:latin typeface="+mn-lt"/>
              </a:rPr>
              <a:t>Contenuto/Pensiero di Base</a:t>
            </a:r>
          </a:p>
          <a:p>
            <a:pPr algn="ctr"/>
            <a:r>
              <a:rPr lang="it-IT" sz="1200" b="1" dirty="0" smtClean="0">
                <a:solidFill>
                  <a:srgbClr val="0033CC"/>
                </a:solidFill>
                <a:latin typeface="+mn-lt"/>
              </a:rPr>
              <a:t>Conoscenze accettate</a:t>
            </a:r>
            <a:endParaRPr lang="it-IT" sz="1200" b="1" dirty="0">
              <a:solidFill>
                <a:srgbClr val="0033CC"/>
              </a:solidFill>
              <a:latin typeface="+mn-lt"/>
            </a:endParaRPr>
          </a:p>
        </p:txBody>
      </p:sp>
      <p:sp>
        <p:nvSpPr>
          <p:cNvPr id="6" name="CasellaDiTesto 5"/>
          <p:cNvSpPr txBox="1"/>
          <p:nvPr/>
        </p:nvSpPr>
        <p:spPr>
          <a:xfrm>
            <a:off x="5580112" y="2420888"/>
            <a:ext cx="2880320" cy="646331"/>
          </a:xfrm>
          <a:prstGeom prst="rect">
            <a:avLst/>
          </a:prstGeom>
          <a:noFill/>
        </p:spPr>
        <p:txBody>
          <a:bodyPr wrap="square" rtlCol="0">
            <a:spAutoFit/>
          </a:bodyPr>
          <a:lstStyle/>
          <a:p>
            <a:pPr algn="ctr"/>
            <a:r>
              <a:rPr lang="it-IT" sz="1200" b="1" dirty="0" smtClean="0">
                <a:solidFill>
                  <a:srgbClr val="0033CC"/>
                </a:solidFill>
                <a:latin typeface="+mn-lt"/>
              </a:rPr>
              <a:t>Processi di </a:t>
            </a:r>
            <a:r>
              <a:rPr lang="it-IT" sz="1200" b="1" dirty="0" err="1" smtClean="0">
                <a:solidFill>
                  <a:srgbClr val="0033CC"/>
                </a:solidFill>
                <a:latin typeface="+mn-lt"/>
              </a:rPr>
              <a:t>Pensioro</a:t>
            </a:r>
            <a:r>
              <a:rPr lang="it-IT" sz="1200" b="1" dirty="0" smtClean="0">
                <a:solidFill>
                  <a:srgbClr val="0033CC"/>
                </a:solidFill>
                <a:latin typeface="+mn-lt"/>
              </a:rPr>
              <a:t> Complesso</a:t>
            </a:r>
          </a:p>
          <a:p>
            <a:pPr algn="ctr"/>
            <a:r>
              <a:rPr lang="it-IT" sz="1200" b="1" dirty="0" smtClean="0">
                <a:solidFill>
                  <a:srgbClr val="0033CC"/>
                </a:solidFill>
                <a:latin typeface="+mn-lt"/>
              </a:rPr>
              <a:t>Conoscenze Integrate, accettate, riorganizzate e generate</a:t>
            </a:r>
            <a:endParaRPr lang="it-IT" sz="1200" b="1" dirty="0">
              <a:solidFill>
                <a:srgbClr val="0033CC"/>
              </a:solidFill>
              <a:latin typeface="+mn-lt"/>
            </a:endParaRPr>
          </a:p>
        </p:txBody>
      </p:sp>
      <p:sp>
        <p:nvSpPr>
          <p:cNvPr id="7" name="CasellaDiTesto 6"/>
          <p:cNvSpPr txBox="1"/>
          <p:nvPr/>
        </p:nvSpPr>
        <p:spPr>
          <a:xfrm>
            <a:off x="4788024" y="5013176"/>
            <a:ext cx="2267744" cy="461665"/>
          </a:xfrm>
          <a:prstGeom prst="rect">
            <a:avLst/>
          </a:prstGeom>
          <a:noFill/>
        </p:spPr>
        <p:txBody>
          <a:bodyPr wrap="square" rtlCol="0">
            <a:spAutoFit/>
          </a:bodyPr>
          <a:lstStyle/>
          <a:p>
            <a:pPr algn="ctr"/>
            <a:r>
              <a:rPr lang="it-IT" sz="1200" b="1" dirty="0" smtClean="0">
                <a:solidFill>
                  <a:srgbClr val="0033CC"/>
                </a:solidFill>
                <a:latin typeface="+mn-lt"/>
              </a:rPr>
              <a:t>Pensiero Critico</a:t>
            </a:r>
          </a:p>
          <a:p>
            <a:pPr algn="ctr"/>
            <a:r>
              <a:rPr lang="it-IT" sz="1200" b="1" dirty="0" smtClean="0">
                <a:solidFill>
                  <a:srgbClr val="0033CC"/>
                </a:solidFill>
                <a:latin typeface="+mn-lt"/>
              </a:rPr>
              <a:t>Conoscenze riorganizzate</a:t>
            </a:r>
            <a:endParaRPr lang="it-IT" sz="1200" b="1" dirty="0">
              <a:solidFill>
                <a:srgbClr val="0033CC"/>
              </a:solidFill>
              <a:latin typeface="+mn-lt"/>
            </a:endParaRPr>
          </a:p>
        </p:txBody>
      </p:sp>
      <p:sp>
        <p:nvSpPr>
          <p:cNvPr id="8" name="CasellaDiTesto 7"/>
          <p:cNvSpPr txBox="1"/>
          <p:nvPr/>
        </p:nvSpPr>
        <p:spPr>
          <a:xfrm>
            <a:off x="7092280" y="5085184"/>
            <a:ext cx="2267744" cy="461665"/>
          </a:xfrm>
          <a:prstGeom prst="rect">
            <a:avLst/>
          </a:prstGeom>
          <a:noFill/>
        </p:spPr>
        <p:txBody>
          <a:bodyPr wrap="square" rtlCol="0">
            <a:spAutoFit/>
          </a:bodyPr>
          <a:lstStyle/>
          <a:p>
            <a:pPr algn="ctr"/>
            <a:r>
              <a:rPr lang="it-IT" sz="1200" b="1" dirty="0" smtClean="0">
                <a:solidFill>
                  <a:srgbClr val="0033CC"/>
                </a:solidFill>
                <a:latin typeface="+mn-lt"/>
              </a:rPr>
              <a:t>Pensiero Creativo</a:t>
            </a:r>
          </a:p>
          <a:p>
            <a:pPr algn="ctr"/>
            <a:r>
              <a:rPr lang="it-IT" sz="1200" b="1" dirty="0" smtClean="0">
                <a:solidFill>
                  <a:srgbClr val="0033CC"/>
                </a:solidFill>
                <a:latin typeface="+mn-lt"/>
              </a:rPr>
              <a:t>Conoscenze generate</a:t>
            </a:r>
            <a:endParaRPr lang="it-IT" sz="1200" b="1" dirty="0">
              <a:solidFill>
                <a:srgbClr val="0033CC"/>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dirty="0" smtClean="0"/>
              <a:t/>
            </a:r>
            <a:br>
              <a:rPr lang="it-IT" b="1" dirty="0" smtClean="0"/>
            </a:br>
            <a:r>
              <a:rPr lang="it-IT" b="1" i="0" u="none"/>
              <a:t>Sviluppo del pensiero creativo</a:t>
            </a:r>
            <a:r>
              <a:rPr lang="it-IT" dirty="0" smtClean="0"/>
              <a:t/>
            </a:r>
            <a:br>
              <a:rPr lang="it-IT" dirty="0" smtClean="0"/>
            </a:br>
            <a:endParaRPr lang="it-IT" dirty="0"/>
          </a:p>
        </p:txBody>
      </p:sp>
      <p:sp>
        <p:nvSpPr>
          <p:cNvPr id="3" name="Zástupný symbol pro obsah 2"/>
          <p:cNvSpPr>
            <a:spLocks noGrp="1"/>
          </p:cNvSpPr>
          <p:nvPr>
            <p:ph idx="1"/>
          </p:nvPr>
        </p:nvSpPr>
        <p:spPr/>
        <p:txBody>
          <a:bodyPr/>
          <a:lstStyle/>
          <a:p>
            <a:pPr algn="l" rtl="0">
              <a:buNone/>
            </a:pPr>
            <a:r>
              <a:rPr lang="it-IT" sz="2000" b="1" i="0" u="sng" dirty="0">
                <a:solidFill>
                  <a:srgbClr val="0033CC"/>
                </a:solidFill>
              </a:rPr>
              <a:t>DOIT</a:t>
            </a:r>
            <a:endParaRPr lang="it-IT" sz="2000" b="1" dirty="0" smtClean="0">
              <a:solidFill>
                <a:srgbClr val="0033CC"/>
              </a:solidFill>
            </a:endParaRPr>
          </a:p>
          <a:p>
            <a:endParaRPr lang="it-IT" sz="2000" dirty="0" smtClean="0"/>
          </a:p>
          <a:p>
            <a:pPr lvl="0" algn="l" rtl="0">
              <a:buFont typeface="Arial" pitchFamily="34" charset="0"/>
              <a:buChar char="•"/>
            </a:pPr>
            <a:r>
              <a:rPr lang="it-IT" sz="2000" b="1" i="0" u="sng" dirty="0" smtClean="0">
                <a:solidFill>
                  <a:srgbClr val="0033CC"/>
                </a:solidFill>
              </a:rPr>
              <a:t>Definire </a:t>
            </a:r>
            <a:r>
              <a:rPr lang="it-IT" sz="2000" b="1" i="0" u="sng" dirty="0">
                <a:solidFill>
                  <a:srgbClr val="0033CC"/>
                </a:solidFill>
              </a:rPr>
              <a:t>il problema. </a:t>
            </a:r>
            <a:r>
              <a:rPr lang="it-IT" sz="2000" b="0" i="0" u="sng" dirty="0"/>
              <a:t>La prima fase di questo metodo consiste nella definizione chiara del problema a cui applichiamo il pensiero creativo.</a:t>
            </a:r>
            <a:r>
              <a:rPr lang="it-IT" sz="2000" b="0" i="0" u="none" dirty="0"/>
              <a:t> </a:t>
            </a:r>
            <a:r>
              <a:rPr lang="it-IT" sz="2000" b="0" i="0" u="sng" dirty="0"/>
              <a:t>Un problema definito correttamente non dovrebbe stimolare una soluzione particolare e dovrebbe essere coinciso e breve.</a:t>
            </a:r>
            <a:endParaRPr lang="it-IT" sz="2000" dirty="0" smtClean="0"/>
          </a:p>
          <a:p>
            <a:pPr lvl="0" algn="l" rtl="0"/>
            <a:endParaRPr lang="it-IT" sz="2000" dirty="0" smtClean="0"/>
          </a:p>
          <a:p>
            <a:pPr lvl="0" algn="l" rtl="0">
              <a:buFont typeface="Arial" pitchFamily="34" charset="0"/>
              <a:buChar char="•"/>
            </a:pPr>
            <a:r>
              <a:rPr lang="it-IT" sz="2000" b="1" i="0" u="sng" dirty="0" smtClean="0">
                <a:solidFill>
                  <a:srgbClr val="0033CC"/>
                </a:solidFill>
              </a:rPr>
              <a:t>Osare </a:t>
            </a:r>
            <a:r>
              <a:rPr lang="it-IT" sz="2000" b="1" i="0" u="sng" dirty="0">
                <a:solidFill>
                  <a:srgbClr val="0033CC"/>
                </a:solidFill>
              </a:rPr>
              <a:t>e applicare il metodo del pensiero creativo. </a:t>
            </a:r>
            <a:r>
              <a:rPr lang="it-IT" sz="2000" b="0" i="0" u="sng" dirty="0"/>
              <a:t>Il momento giusto per formulare le idee.</a:t>
            </a:r>
            <a:r>
              <a:rPr lang="it-IT" sz="2000" b="0" i="0" u="none" dirty="0"/>
              <a:t> </a:t>
            </a:r>
            <a:r>
              <a:rPr lang="it-IT" sz="2000" b="0" i="0" u="sng" dirty="0"/>
              <a:t>Potete servirvi del brainstorming in </a:t>
            </a:r>
            <a:r>
              <a:rPr lang="it-IT" sz="2000" b="0" i="0" u="sng" dirty="0" smtClean="0"/>
              <a:t>un gruppo </a:t>
            </a:r>
            <a:r>
              <a:rPr lang="it-IT" sz="2000" b="0" i="0" u="sng" dirty="0"/>
              <a:t>oppure diversi metodi finalizzati alla ricerca di soluzioni.</a:t>
            </a:r>
            <a:endParaRPr lang="it-IT"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a:t>Sviluppo del pensiero creativo</a:t>
            </a:r>
            <a:endParaRPr lang="it-IT" dirty="0" smtClean="0"/>
          </a:p>
        </p:txBody>
      </p:sp>
      <p:sp>
        <p:nvSpPr>
          <p:cNvPr id="3" name="Zástupný symbol pro obsah 2"/>
          <p:cNvSpPr>
            <a:spLocks noGrp="1"/>
          </p:cNvSpPr>
          <p:nvPr>
            <p:ph idx="1"/>
          </p:nvPr>
        </p:nvSpPr>
        <p:spPr>
          <a:xfrm>
            <a:off x="251520" y="1412776"/>
            <a:ext cx="8135937" cy="4576762"/>
          </a:xfrm>
        </p:spPr>
        <p:txBody>
          <a:bodyPr/>
          <a:lstStyle/>
          <a:p>
            <a:pPr lvl="0" algn="l" rtl="0">
              <a:buFont typeface="Arial" pitchFamily="34" charset="0"/>
              <a:buChar char="•"/>
            </a:pPr>
            <a:r>
              <a:rPr lang="it-IT" b="0" i="0" u="none" dirty="0"/>
              <a:t> </a:t>
            </a:r>
            <a:r>
              <a:rPr lang="it-IT" sz="2400" b="1" i="0" u="sng" dirty="0">
                <a:solidFill>
                  <a:srgbClr val="0033CC"/>
                </a:solidFill>
              </a:rPr>
              <a:t>Individuare la miglior soluzione. </a:t>
            </a:r>
            <a:r>
              <a:rPr lang="it-IT" sz="2400" b="0" i="0" u="sng" dirty="0"/>
              <a:t>Solo nella penultima fase diventiamo critici e delle diverse idee selezioniamo la migliore.</a:t>
            </a:r>
            <a:r>
              <a:rPr lang="it-IT" sz="2400" b="0" i="0" u="none" dirty="0"/>
              <a:t> Nella valutazione, utilizziamo in genere i criteri di: innovazione, fattibilità e accettabilità.</a:t>
            </a:r>
            <a:endParaRPr lang="it-IT" sz="2400" dirty="0" smtClean="0"/>
          </a:p>
          <a:p>
            <a:pPr lvl="0" algn="l" rtl="0">
              <a:buFont typeface="Arial" pitchFamily="34" charset="0"/>
              <a:buChar char="•"/>
            </a:pPr>
            <a:r>
              <a:rPr lang="it-IT" sz="2400" b="1" i="0" u="sng" dirty="0" smtClean="0">
                <a:solidFill>
                  <a:srgbClr val="0033CC"/>
                </a:solidFill>
              </a:rPr>
              <a:t>Trasformare </a:t>
            </a:r>
            <a:r>
              <a:rPr lang="it-IT" sz="2400" b="1" i="0" u="sng" dirty="0">
                <a:solidFill>
                  <a:srgbClr val="0033CC"/>
                </a:solidFill>
              </a:rPr>
              <a:t>la soluzione scelta. </a:t>
            </a:r>
            <a:r>
              <a:rPr lang="it-IT" sz="2400" b="0" i="0" u="sng" dirty="0"/>
              <a:t>Nell’ultima fase creiamo il prodotto finale o la soluzione dall’idea.</a:t>
            </a:r>
            <a:r>
              <a:rPr lang="it-IT" sz="2400" b="0" i="0" u="none" dirty="0"/>
              <a:t> </a:t>
            </a:r>
            <a:r>
              <a:rPr lang="it-IT" sz="2400" b="0" i="0" u="sng" dirty="0"/>
              <a:t>Per un’implementazione efficace è corretto creare uno specifico piano d’azione.</a:t>
            </a:r>
            <a:r>
              <a:rPr lang="it-IT" sz="2400" b="0" i="0" u="none" dirty="0"/>
              <a:t> </a:t>
            </a:r>
            <a:r>
              <a:rPr lang="it-IT" sz="2400" b="0" i="0" u="sng" dirty="0"/>
              <a:t>Per le idee più complesse, </a:t>
            </a:r>
            <a:r>
              <a:rPr lang="it-IT" sz="2400" b="0" i="0" u="sng" dirty="0" smtClean="0"/>
              <a:t>si raccomanda l’utilizzo </a:t>
            </a:r>
            <a:r>
              <a:rPr lang="it-IT" sz="2400" b="0" i="0" u="sng" dirty="0"/>
              <a:t>di alcune metodologie di gestione progetti</a:t>
            </a:r>
            <a:r>
              <a:rPr lang="it-IT" b="0" i="0" u="sng" dirty="0"/>
              <a:t>.</a:t>
            </a:r>
            <a:r>
              <a:rPr lang="it-IT" b="0" i="0" u="none" dirty="0"/>
              <a:t> </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a:t>Sviluppo del pensiero creativo</a:t>
            </a:r>
            <a:endParaRPr lang="it-IT" dirty="0"/>
          </a:p>
        </p:txBody>
      </p:sp>
      <p:sp>
        <p:nvSpPr>
          <p:cNvPr id="3" name="Zástupný symbol pro obsah 2"/>
          <p:cNvSpPr>
            <a:spLocks noGrp="1"/>
          </p:cNvSpPr>
          <p:nvPr>
            <p:ph idx="1"/>
          </p:nvPr>
        </p:nvSpPr>
        <p:spPr/>
        <p:txBody>
          <a:bodyPr/>
          <a:lstStyle/>
          <a:p>
            <a:pPr algn="l" rtl="0">
              <a:buNone/>
            </a:pPr>
            <a:r>
              <a:rPr lang="it-IT" sz="1800" b="1" i="0" u="sng" dirty="0">
                <a:solidFill>
                  <a:srgbClr val="0033CC"/>
                </a:solidFill>
              </a:rPr>
              <a:t>CLIMA CREATIVO</a:t>
            </a:r>
            <a:endParaRPr lang="it-IT" sz="1800" b="1" u="sng" dirty="0" smtClean="0">
              <a:solidFill>
                <a:srgbClr val="0033CC"/>
              </a:solidFill>
            </a:endParaRPr>
          </a:p>
          <a:p>
            <a:pPr algn="l" rtl="0"/>
            <a:r>
              <a:rPr lang="it-IT" sz="2000" b="0" i="0" u="sng" dirty="0"/>
              <a:t>È spesso associato all’atmosfera fisica e all’ambiente di lavoro.</a:t>
            </a:r>
            <a:r>
              <a:rPr lang="it-IT" sz="2000" b="0" i="0" u="none" dirty="0"/>
              <a:t> </a:t>
            </a:r>
            <a:r>
              <a:rPr lang="it-IT" sz="2000" b="0" i="0" u="sng" dirty="0"/>
              <a:t>Tuttavia, il clima trasmette, dal nostro punto di vista, alcune aspettative, attitudini e comportamenti che sono accettabili nell’organizzazione.</a:t>
            </a:r>
            <a:endParaRPr lang="it-IT" sz="2000" dirty="0" smtClean="0"/>
          </a:p>
          <a:p>
            <a:pPr algn="l" rtl="0"/>
            <a:r>
              <a:rPr lang="it-IT" sz="2000" b="0" i="0" u="sng" dirty="0"/>
              <a:t>Probabilmente la teoria più famosa del clima creativo è stata formulata da Teresa Amabile,</a:t>
            </a:r>
            <a:r>
              <a:rPr lang="it-IT" sz="2000" b="0" i="0" u="none" dirty="0"/>
              <a:t> </a:t>
            </a:r>
            <a:r>
              <a:rPr lang="it-IT" sz="2000" b="0" i="0" u="sng" dirty="0"/>
              <a:t>che ha specificato i fattori principali a supporto dell’innovazione nell’organizzazione.</a:t>
            </a:r>
            <a:r>
              <a:rPr lang="it-IT" sz="2000" b="0" i="0" u="none" dirty="0"/>
              <a:t> </a:t>
            </a:r>
            <a:r>
              <a:rPr lang="it-IT" sz="2000" b="0" i="0" u="sng" dirty="0"/>
              <a:t>Il primo è relativo alla motivazione dell’organizzazione per l’innovazione, alla misura in cui le sue attività sono finalizzate all’innovazione.</a:t>
            </a:r>
            <a:r>
              <a:rPr lang="it-IT" sz="2000" b="0" i="0" u="none" dirty="0"/>
              <a:t> </a:t>
            </a:r>
            <a:r>
              <a:rPr lang="it-IT" sz="2000" b="0" i="0" u="sng" dirty="0"/>
              <a:t>Il secondo riguarda le prassi gestionali adottate nell’organizzazione e l’ultimo è chiamato le fonti.</a:t>
            </a:r>
            <a:endParaRPr lang="it-IT" sz="2000" b="1" dirty="0" smtClean="0"/>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a:t>Sviluppo del pensiero creativo</a:t>
            </a:r>
            <a:endParaRPr lang="it-IT" dirty="0"/>
          </a:p>
        </p:txBody>
      </p:sp>
      <p:sp>
        <p:nvSpPr>
          <p:cNvPr id="3" name="Zástupný symbol pro obsah 2"/>
          <p:cNvSpPr>
            <a:spLocks noGrp="1"/>
          </p:cNvSpPr>
          <p:nvPr>
            <p:ph idx="1"/>
          </p:nvPr>
        </p:nvSpPr>
        <p:spPr>
          <a:xfrm>
            <a:off x="468313" y="1052736"/>
            <a:ext cx="8424167" cy="4738464"/>
          </a:xfrm>
        </p:spPr>
        <p:txBody>
          <a:bodyPr/>
          <a:lstStyle/>
          <a:p>
            <a:pPr algn="l" rtl="0">
              <a:buNone/>
            </a:pPr>
            <a:r>
              <a:rPr lang="it-IT" sz="1800" b="1" i="0" u="sng" dirty="0">
                <a:solidFill>
                  <a:srgbClr val="0033CC"/>
                </a:solidFill>
              </a:rPr>
              <a:t>CLIMA CREATIVO - fattori</a:t>
            </a:r>
            <a:endParaRPr lang="it-IT" sz="1800" b="1" u="sng" dirty="0" smtClean="0">
              <a:solidFill>
                <a:srgbClr val="0033CC"/>
              </a:solidFill>
            </a:endParaRPr>
          </a:p>
          <a:p>
            <a:pPr marL="514350" indent="-514350" algn="l" rtl="0">
              <a:buNone/>
            </a:pPr>
            <a:r>
              <a:rPr lang="it-IT" sz="1800" b="1" i="0" u="sng" dirty="0"/>
              <a:t>1.</a:t>
            </a:r>
            <a:r>
              <a:rPr lang="it-IT" sz="1800" b="0" i="0" u="none" dirty="0"/>
              <a:t> </a:t>
            </a:r>
            <a:r>
              <a:rPr lang="it-IT" sz="1800" b="1" i="0" u="sng" dirty="0"/>
              <a:t>La chiamata - </a:t>
            </a:r>
            <a:r>
              <a:rPr lang="it-IT" sz="1800" b="0" i="0" u="sng" dirty="0"/>
              <a:t>L’organizzazione dovrebbe fornire un numero sufficiente di sfide a cui si potrebbe applicare il pensiero creativo.</a:t>
            </a:r>
            <a:r>
              <a:rPr lang="it-IT" sz="1800" b="0" i="0" u="none" dirty="0"/>
              <a:t> </a:t>
            </a:r>
            <a:r>
              <a:rPr lang="it-IT" sz="1800" b="0" i="0" u="sng" dirty="0"/>
              <a:t>I dipendenti sono creativi soprattutto in quei compiti che trovano interessanti e sfidanti.</a:t>
            </a:r>
            <a:r>
              <a:rPr lang="it-IT" sz="1800" b="0" i="0" u="none" dirty="0"/>
              <a:t> </a:t>
            </a:r>
            <a:r>
              <a:rPr lang="it-IT" sz="1800" b="0" i="0" u="sng" dirty="0"/>
              <a:t>Dall’altro canto, non dovrebbe essere un compito impossibile.</a:t>
            </a:r>
            <a:endParaRPr lang="it-IT" sz="1800" dirty="0" smtClean="0"/>
          </a:p>
          <a:p>
            <a:pPr algn="l" rtl="0">
              <a:buNone/>
            </a:pPr>
            <a:endParaRPr lang="it-IT" sz="1800" dirty="0" smtClean="0"/>
          </a:p>
          <a:p>
            <a:pPr algn="l" rtl="0">
              <a:buNone/>
            </a:pPr>
            <a:r>
              <a:rPr lang="it-IT" sz="1800" b="1" i="0" u="sng" dirty="0"/>
              <a:t>2.</a:t>
            </a:r>
            <a:r>
              <a:rPr lang="it-IT" sz="1800" b="0" i="0" u="none" dirty="0"/>
              <a:t> </a:t>
            </a:r>
            <a:r>
              <a:rPr lang="it-IT" sz="1800" b="1" i="0" u="sng" dirty="0"/>
              <a:t>Tolleranza del rischio </a:t>
            </a:r>
            <a:r>
              <a:rPr lang="it-IT" sz="1800" b="0" i="0" u="sng" dirty="0"/>
              <a:t>- I compiti più creativi sono associati a un certo grado di rischio.</a:t>
            </a:r>
            <a:r>
              <a:rPr lang="it-IT" sz="1800" b="0" i="0" u="none" dirty="0"/>
              <a:t> </a:t>
            </a:r>
            <a:r>
              <a:rPr lang="it-IT" sz="1800" b="0" i="0" u="sng" dirty="0"/>
              <a:t>La miglior strategia per i manager consiste nell’accettare questa situazione, consentendo il rischio e senza penalizzare il dipendente soprattutto quando fallisce.</a:t>
            </a:r>
            <a:r>
              <a:rPr lang="it-IT" sz="1800" b="0" i="0" u="none" dirty="0"/>
              <a:t> </a:t>
            </a:r>
            <a:r>
              <a:rPr lang="it-IT" sz="1800" b="0" i="0" u="sng" dirty="0"/>
              <a:t>L’organizzazione dovrebbe promuovere un livello ragionevole di sperimentazione.</a:t>
            </a:r>
            <a:endParaRPr lang="it-IT" sz="1800" dirty="0" smtClean="0"/>
          </a:p>
          <a:p>
            <a:pPr algn="l" rtl="0">
              <a:buNone/>
            </a:pPr>
            <a:endParaRPr lang="it-IT" sz="1800" dirty="0" smtClean="0"/>
          </a:p>
          <a:p>
            <a:pPr algn="l" rtl="0">
              <a:buNone/>
            </a:pPr>
            <a:r>
              <a:rPr lang="it-IT" sz="1800" b="1" i="0" u="sng" dirty="0"/>
              <a:t>3.</a:t>
            </a:r>
            <a:r>
              <a:rPr lang="it-IT" sz="1800" b="0" i="0" u="none" dirty="0"/>
              <a:t> </a:t>
            </a:r>
            <a:r>
              <a:rPr lang="it-IT" sz="1800" b="1" i="0" u="sng" dirty="0"/>
              <a:t>Supporto gestionale alle nuove idee - </a:t>
            </a:r>
            <a:r>
              <a:rPr lang="it-IT" sz="1800" b="0" i="0" u="sng" dirty="0"/>
              <a:t>Nella letteratura si raccomanda molto spesso il supporto del senior management per un’innovazione efficace.</a:t>
            </a:r>
            <a:r>
              <a:rPr lang="it-IT" sz="1800" b="0" i="0" u="none" dirty="0"/>
              <a:t> </a:t>
            </a:r>
            <a:r>
              <a:rPr lang="it-IT" sz="1800" b="0" i="0" u="sng" dirty="0"/>
              <a:t>Oggi è necessario che il supporto alle nuove idee diventi un lavoro di routine anche per i team leader.</a:t>
            </a:r>
            <a:endParaRPr lang="it-IT" sz="1800" dirty="0" smtClean="0"/>
          </a:p>
          <a:p>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rtl="0"/>
            <a:r>
              <a:rPr lang="it-IT" b="1" i="0" u="none"/>
              <a:t>Sviluppo del pensiero creativo</a:t>
            </a:r>
            <a:endParaRPr lang="it-IT" dirty="0"/>
          </a:p>
        </p:txBody>
      </p:sp>
      <p:sp>
        <p:nvSpPr>
          <p:cNvPr id="3" name="Zástupný symbol pro obsah 2"/>
          <p:cNvSpPr>
            <a:spLocks noGrp="1"/>
          </p:cNvSpPr>
          <p:nvPr>
            <p:ph idx="1"/>
          </p:nvPr>
        </p:nvSpPr>
        <p:spPr/>
        <p:txBody>
          <a:bodyPr/>
          <a:lstStyle/>
          <a:p>
            <a:pPr algn="l" rtl="0">
              <a:buNone/>
            </a:pPr>
            <a:r>
              <a:rPr lang="it-IT" sz="2000" b="1" i="0" u="sng" dirty="0">
                <a:solidFill>
                  <a:srgbClr val="0033CC"/>
                </a:solidFill>
              </a:rPr>
              <a:t>CLIMA CREATIVO - fattori</a:t>
            </a:r>
            <a:endParaRPr lang="it-IT" sz="2000" b="1" u="sng" dirty="0" smtClean="0">
              <a:solidFill>
                <a:srgbClr val="0033CC"/>
              </a:solidFill>
            </a:endParaRPr>
          </a:p>
          <a:p>
            <a:pPr algn="l" rtl="0">
              <a:buNone/>
            </a:pPr>
            <a:r>
              <a:rPr lang="it-IT" sz="2000" b="1" i="0" u="sng" dirty="0"/>
              <a:t>4.</a:t>
            </a:r>
            <a:r>
              <a:rPr lang="it-IT" sz="2000" b="0" i="0" u="none" dirty="0"/>
              <a:t> </a:t>
            </a:r>
            <a:r>
              <a:rPr lang="it-IT" sz="2000" b="1" i="0" u="sng" dirty="0"/>
              <a:t>Risorse per l’innovazione - </a:t>
            </a:r>
            <a:r>
              <a:rPr lang="it-IT" sz="2000" b="0" i="0" u="sng" dirty="0"/>
              <a:t>per l’implementazione efficace di una nuova idea non sono necessari solo i soldi.</a:t>
            </a:r>
            <a:r>
              <a:rPr lang="it-IT" sz="2000" b="0" i="0" u="none" dirty="0"/>
              <a:t> </a:t>
            </a:r>
            <a:r>
              <a:rPr lang="it-IT" sz="2000" b="0" i="0" u="sng" dirty="0"/>
              <a:t>Le aziende hanno bisogno di altre risorse sotto forma di persone </a:t>
            </a:r>
            <a:r>
              <a:rPr lang="it-IT" sz="2000" b="0" i="0" u="sng" dirty="0" err="1" smtClean="0"/>
              <a:t>competive</a:t>
            </a:r>
            <a:r>
              <a:rPr lang="it-IT" sz="2000" b="0" i="0" u="sng" dirty="0" smtClean="0"/>
              <a:t> </a:t>
            </a:r>
            <a:r>
              <a:rPr lang="it-IT" sz="2000" b="0" i="0" u="sng" dirty="0"/>
              <a:t>e motivate, know-how e informazioni.</a:t>
            </a:r>
            <a:endParaRPr lang="it-IT" sz="2000" dirty="0" smtClean="0"/>
          </a:p>
          <a:p>
            <a:pPr algn="l" rtl="0">
              <a:buNone/>
            </a:pPr>
            <a:r>
              <a:rPr lang="it-IT" sz="2000" b="1" i="0" u="sng" dirty="0"/>
              <a:t>5.</a:t>
            </a:r>
            <a:r>
              <a:rPr lang="it-IT" sz="2000" b="0" i="0" u="none" dirty="0"/>
              <a:t> </a:t>
            </a:r>
            <a:r>
              <a:rPr lang="it-IT" sz="2000" b="1" i="0" u="sng" dirty="0"/>
              <a:t>La gioia e il significato – </a:t>
            </a:r>
            <a:r>
              <a:rPr lang="it-IT" sz="2000" b="0" i="0" u="sng" dirty="0"/>
              <a:t>Oltre ai fattori tradizionali di clima creativo come il supporto gestionale è sempre più incoraggiato il supporto alla gioia dell’innovazione e al suo significato.</a:t>
            </a:r>
            <a:r>
              <a:rPr lang="it-IT" sz="2000" b="0" i="0" u="none" dirty="0"/>
              <a:t> </a:t>
            </a:r>
            <a:r>
              <a:rPr lang="it-IT" sz="2000" b="0" i="0" u="sng" dirty="0"/>
              <a:t>Particolarmente importante nei team addetti all’innovazione.</a:t>
            </a:r>
            <a:r>
              <a:rPr lang="it-IT" sz="2000" b="0" i="0" u="none" dirty="0"/>
              <a:t> </a:t>
            </a:r>
            <a:r>
              <a:rPr lang="it-IT" sz="2000" b="0" i="0" u="sng" dirty="0"/>
              <a:t>L’innovazione non dovrebbe essere un compito sgradevole con una mancanza di tempo, ma dovrebbe incoraggiare il piacere a perseguire un obiettivo comune.</a:t>
            </a:r>
            <a:endParaRPr lang="it-IT" sz="2000" dirty="0" smtClean="0"/>
          </a:p>
          <a:p>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Leere Präsentation">
  <a:themeElements>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ere Präsentation">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817</TotalTime>
  <Words>6520</Words>
  <Application>Microsoft Office PowerPoint</Application>
  <PresentationFormat>Presentazione su schermo (4:3)</PresentationFormat>
  <Paragraphs>384</Paragraphs>
  <Slides>28</Slides>
  <Notes>28</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1_Leere Präsentation</vt:lpstr>
      <vt:lpstr>Unità 1: DARE FORMA ALLE IDEE </vt:lpstr>
      <vt:lpstr>Obiettivi di apprendimento</vt:lpstr>
      <vt:lpstr>  Sviluppo del pensiero creativo </vt:lpstr>
      <vt:lpstr> Sviluppo del pensiero creativo </vt:lpstr>
      <vt:lpstr> Sviluppo del pensiero creativo </vt:lpstr>
      <vt:lpstr>Sviluppo del pensiero creativo</vt:lpstr>
      <vt:lpstr>Sviluppo del pensiero creativo</vt:lpstr>
      <vt:lpstr>Sviluppo del pensiero creativo</vt:lpstr>
      <vt:lpstr>Sviluppo del pensiero creativo</vt:lpstr>
      <vt:lpstr>Sviluppo del pensiero creativo</vt:lpstr>
      <vt:lpstr>Sviluppo del pensiero creativo</vt:lpstr>
      <vt:lpstr>Sviluppo del pensiero creativo</vt:lpstr>
      <vt:lpstr>TEAM E RUOLI DEL TEAM</vt:lpstr>
      <vt:lpstr>TEAM E RUOLI DEL TEAM</vt:lpstr>
      <vt:lpstr>TEAM E RUOLI DEL TEAM</vt:lpstr>
      <vt:lpstr>TEAM E RUOLI DEL TEAM</vt:lpstr>
      <vt:lpstr>TEAM E RUOLI DEL TEAM</vt:lpstr>
      <vt:lpstr>TEAM E RUOLI DEL TEAM</vt:lpstr>
      <vt:lpstr>TEAM E RUOLI DEL TEAM</vt:lpstr>
      <vt:lpstr>TEAM E RUOLI DEL TEAM</vt:lpstr>
      <vt:lpstr>TEAM E RUOLI DEL TEAM</vt:lpstr>
      <vt:lpstr>TEAM E RUOLI DEL TEAM</vt:lpstr>
      <vt:lpstr>TEAM E RUOLI DEL TEAM</vt:lpstr>
      <vt:lpstr>TEAM E RUOLI DEL TEAM</vt:lpstr>
      <vt:lpstr>TEAM E RUOLI DEL TEAM</vt:lpstr>
      <vt:lpstr>Riepilogo</vt:lpstr>
      <vt:lpstr>Riferimenti</vt:lpstr>
      <vt:lpstr>Riferimenti agli Autori</vt:lpstr>
    </vt:vector>
  </TitlesOfParts>
  <Manager>Andreas Riel</Manager>
  <Company>EMIRAcle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SafEUr Training Material Template</dc:title>
  <dc:subject>SafEUr</dc:subject>
  <dc:creator>SafEUr Project Team</dc:creator>
  <cp:keywords>SafEUr</cp:keywords>
  <cp:lastModifiedBy>MonicaP</cp:lastModifiedBy>
  <cp:revision>954</cp:revision>
  <cp:lastPrinted>2014-05-02T15:02:55Z</cp:lastPrinted>
  <dcterms:created xsi:type="dcterms:W3CDTF">2003-10-31T14:06:45Z</dcterms:created>
  <dcterms:modified xsi:type="dcterms:W3CDTF">2014-06-27T15:59:03Z</dcterms:modified>
  <cp:category>Template</cp:category>
  <cp:contentStatus>Reviewed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elease">
    <vt:lpwstr>2</vt:lpwstr>
  </property>
  <property fmtid="{D5CDD505-2E9C-101B-9397-08002B2CF9AE}" pid="3" name="Version">
    <vt:lpwstr>2</vt:lpwstr>
  </property>
</Properties>
</file>